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36" r:id="rId2"/>
    <p:sldId id="601" r:id="rId3"/>
    <p:sldId id="356" r:id="rId4"/>
    <p:sldId id="423" r:id="rId5"/>
    <p:sldId id="425" r:id="rId6"/>
    <p:sldId id="426" r:id="rId7"/>
    <p:sldId id="420" r:id="rId8"/>
    <p:sldId id="417" r:id="rId9"/>
    <p:sldId id="597" r:id="rId10"/>
    <p:sldId id="388" r:id="rId11"/>
    <p:sldId id="394" r:id="rId12"/>
    <p:sldId id="399" r:id="rId13"/>
    <p:sldId id="400" r:id="rId14"/>
    <p:sldId id="431" r:id="rId15"/>
    <p:sldId id="440" r:id="rId16"/>
    <p:sldId id="547" r:id="rId17"/>
    <p:sldId id="544" r:id="rId18"/>
    <p:sldId id="587" r:id="rId19"/>
    <p:sldId id="584" r:id="rId20"/>
    <p:sldId id="548" r:id="rId21"/>
    <p:sldId id="549" r:id="rId22"/>
    <p:sldId id="550" r:id="rId23"/>
    <p:sldId id="598" r:id="rId24"/>
    <p:sldId id="599" r:id="rId25"/>
    <p:sldId id="537" r:id="rId26"/>
    <p:sldId id="552" r:id="rId27"/>
    <p:sldId id="556" r:id="rId28"/>
    <p:sldId id="554" r:id="rId29"/>
    <p:sldId id="558" r:id="rId30"/>
    <p:sldId id="559" r:id="rId31"/>
    <p:sldId id="557" r:id="rId32"/>
    <p:sldId id="560" r:id="rId33"/>
    <p:sldId id="588" r:id="rId34"/>
    <p:sldId id="589" r:id="rId35"/>
    <p:sldId id="591" r:id="rId36"/>
    <p:sldId id="538" r:id="rId37"/>
    <p:sldId id="460" r:id="rId38"/>
    <p:sldId id="472" r:id="rId39"/>
    <p:sldId id="562" r:id="rId40"/>
    <p:sldId id="565" r:id="rId41"/>
    <p:sldId id="479" r:id="rId42"/>
    <p:sldId id="566" r:id="rId43"/>
    <p:sldId id="567" r:id="rId44"/>
    <p:sldId id="564" r:id="rId45"/>
    <p:sldId id="568" r:id="rId46"/>
    <p:sldId id="480" r:id="rId47"/>
    <p:sldId id="539" r:id="rId48"/>
    <p:sldId id="482" r:id="rId49"/>
    <p:sldId id="483" r:id="rId50"/>
    <p:sldId id="497" r:id="rId51"/>
    <p:sldId id="570" r:id="rId52"/>
    <p:sldId id="571" r:id="rId53"/>
    <p:sldId id="572" r:id="rId54"/>
    <p:sldId id="569" r:id="rId55"/>
    <p:sldId id="574" r:id="rId56"/>
    <p:sldId id="573" r:id="rId57"/>
    <p:sldId id="575" r:id="rId58"/>
    <p:sldId id="540" r:id="rId59"/>
    <p:sldId id="585" r:id="rId60"/>
    <p:sldId id="586" r:id="rId61"/>
    <p:sldId id="576" r:id="rId62"/>
    <p:sldId id="577" r:id="rId63"/>
    <p:sldId id="592" r:id="rId64"/>
    <p:sldId id="594" r:id="rId65"/>
    <p:sldId id="391" r:id="rId66"/>
    <p:sldId id="436" r:id="rId67"/>
    <p:sldId id="486" r:id="rId68"/>
    <p:sldId id="532" r:id="rId69"/>
    <p:sldId id="543" r:id="rId70"/>
    <p:sldId id="596" r:id="rId71"/>
    <p:sldId id="579" r:id="rId72"/>
    <p:sldId id="581" r:id="rId73"/>
    <p:sldId id="600" r:id="rId74"/>
    <p:sldId id="27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CCC"/>
    <a:srgbClr val="C00000"/>
    <a:srgbClr val="548235"/>
    <a:srgbClr val="FFFFFF"/>
    <a:srgbClr val="002147"/>
    <a:srgbClr val="FFF2CD"/>
    <a:srgbClr val="CCD3DA"/>
    <a:srgbClr val="7030A0"/>
    <a:srgbClr val="DDE6D7"/>
    <a:srgbClr val="A0A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17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outlineViewPr>
    <p:cViewPr>
      <p:scale>
        <a:sx n="33" d="100"/>
        <a:sy n="33" d="100"/>
      </p:scale>
      <p:origin x="0" y="-4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06637-A8FC-4247-89E5-6401653E99D9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7D871-5B71-4C6C-8E92-DDC123ABD2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127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Very happy to be opening the 2</a:t>
            </a:r>
            <a:r>
              <a:rPr lang="en-GB" baseline="30000" dirty="0"/>
              <a:t>nd</a:t>
            </a:r>
            <a:r>
              <a:rPr lang="en-GB" dirty="0"/>
              <a:t> session!</a:t>
            </a:r>
          </a:p>
          <a:p>
            <a:pPr marL="228600" indent="-228600">
              <a:buAutoNum type="arabicPeriod"/>
            </a:pPr>
            <a:r>
              <a:rPr lang="en-GB" dirty="0"/>
              <a:t>Thank you all for coming, and thanks for having me, and giving me the chance to tell about some work of which I’m very proud…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D871-5B71-4C6C-8E92-DDC123ABD29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2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Long, long preprint from last year with my supervisor, Patrick Farrell</a:t>
            </a:r>
          </a:p>
          <a:p>
            <a:pPr marL="228600" indent="-228600">
              <a:buAutoNum type="arabicPeriod"/>
            </a:pPr>
            <a:r>
              <a:rPr lang="en-GB" dirty="0"/>
              <a:t>Cardinal sin: Unlikely to discuss non-Newtonian fluids till the very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D871-5B71-4C6C-8E92-DDC123ABD29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29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D871-5B71-4C6C-8E92-DDC123ABD295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57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steps of our framework I’ll highlight in purple, to highlight them, and because it’s a fun colour I’ve not used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7D871-5B71-4C6C-8E92-DDC123ABD295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15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048A-BB75-4AFF-AA46-636A9441A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6737A-A0C6-9248-A47E-7A2638D40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29832-9FE6-4FA9-759B-7661E1B3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2DE83-B6E7-7674-9219-7715458C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1B3ED-6C12-1708-D4D4-32FAE030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4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0BD1-131A-3856-DD5A-F157AC87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FCA41-277E-A346-C0FD-8FA28F566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CE01-A50C-C1BE-FE32-81E3CA6C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A0BC5-D3E5-D72E-AFD1-023762ED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81F47-65AC-9936-5E9A-24B8E7AB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88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F9F92-D051-0096-1AAA-D8775A8CA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5AB539-A98E-F283-F2E7-C8AEFF27B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CB7E2-F946-E3F5-5F2C-97BB4835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72D6D-6F85-FBDE-A450-C209C713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9973-3D43-5D44-25B0-22D286B3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6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5BDA-D9FA-10ED-E583-D477B027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7D73-3F69-20C8-4CB4-39EB46F7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A2A78-1BAD-8014-E7C0-6EA1EC0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A690-6A50-0E58-7C5F-E9C6DA21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2C1FF-C7CF-1BFE-0C9C-1567935C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02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B231-134B-146F-CC4A-8E6A4ECB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494E1-C51C-931A-6FF9-373EB7A6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D507C-BCA6-69C7-CA46-F043F28E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A7B7-C6B2-E3CA-D105-169A20C0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8AB7-F2D2-B146-CF24-CC239C52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39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AFDE-54E6-1462-CCBF-E3B48553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9136A-CD34-BD9E-5A96-AF4DBAE7F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697B9-4127-F756-B6D4-2CC5B6B30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3D61C-E57E-962B-E0CE-E2C19C35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34D7A-B7D9-B3AC-E0CD-9201633A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F60E2-4E64-8662-0508-0F531537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4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76CE-6B1A-76CC-D62C-D114E780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8645-185E-C682-9D35-57BFB0EDF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D36D9-99E6-67A1-2B9A-FA7E0E6A3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AD2C6-397C-20BF-B7F0-F09CE5740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1A5D0-361A-E375-A62B-AC04F6710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6B017-ED04-6468-FE13-DA2AACAC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56A8D-6678-F22B-F4B7-F3D9936F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70327-EF60-AAAF-B04F-E850D81B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30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BDD4-3DFD-8EC9-F5CA-D9C1B6A7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3E4A6-552B-6FC0-2DC3-FC021DCF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D79E3-5EDE-C6AD-70F6-FB29D598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0DF31-91C4-B863-42F1-BE754F06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03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65BA5-1676-2169-6DAB-5E8BA9F6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E7FEE-31AF-783D-5294-AB24885D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D8D1B-EF56-37D6-2BA2-3DF566C8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06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D4E0-E276-0DB5-2D09-911822C4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0BC44-4064-32F1-504D-83417FC6A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3CAE9-E2C3-19E8-E20A-62593785F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35543-54C3-6510-B53D-F227BB76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AC775-F658-EE2D-61F4-A376BBA7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430A2-60E5-01F1-91DE-331A5EE4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7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BDD5-94B4-766F-A7D2-FF88E6D1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74E44-9CC2-3A4C-8FB2-430E0F182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FF125-DA57-36CC-774D-991C0FAB7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9F2DC-D19F-062E-27C4-73A6325D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57A26-3FED-974E-BAED-743D0B8E2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1AB08-E83C-94BF-FB48-0300C848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31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2E7DB0-A7B4-2F22-5622-0ABCED3E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B1ADD-E28B-8E59-7816-46B47D22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19F-B37F-070B-1E8E-E1713F697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B4DCF-DC1F-4BF6-A727-61E6882DC113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2FEF8-0978-3905-E5AE-F40B1B8AE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EB5A4-91EC-1179-A6B4-2DA0F17D6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34293-F848-4FE9-B77C-2575F778E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76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10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8.png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9.png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30.png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31.png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5.mp4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video" Target="../media/media5.mp4"/><Relationship Id="rId9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4.png"/><Relationship Id="rId7" Type="http://schemas.openxmlformats.org/officeDocument/2006/relationships/image" Target="../media/image4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4.png"/><Relationship Id="rId7" Type="http://schemas.openxmlformats.org/officeDocument/2006/relationships/image" Target="../media/image4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4.png"/><Relationship Id="rId7" Type="http://schemas.openxmlformats.org/officeDocument/2006/relationships/image" Target="../media/image4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4.png"/><Relationship Id="rId7" Type="http://schemas.openxmlformats.org/officeDocument/2006/relationships/image" Target="../media/image4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40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4.png"/><Relationship Id="rId7" Type="http://schemas.openxmlformats.org/officeDocument/2006/relationships/image" Target="../media/image4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40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image" Target="../media/image10.png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7.png"/><Relationship Id="rId1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7.mp4"/><Relationship Id="rId7" Type="http://schemas.openxmlformats.org/officeDocument/2006/relationships/image" Target="../media/image5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video" Target="../media/media7.mp4"/><Relationship Id="rId9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8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DCFD2-33BD-4902-2B4A-12EA59FCD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3C493128-FA33-C2F6-D732-0ED2C863EF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DB9324-38BF-8E12-69F9-4A2B9E7EC9D6}"/>
              </a:ext>
            </a:extLst>
          </p:cNvPr>
          <p:cNvSpPr txBox="1"/>
          <p:nvPr/>
        </p:nvSpPr>
        <p:spPr>
          <a:xfrm>
            <a:off x="619760" y="751344"/>
            <a:ext cx="5476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CONSERVATIVE NUMERICAL</a:t>
            </a:r>
            <a:b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INTEGRATORS VIA</a:t>
            </a:r>
            <a:b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AUXILIARY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97E6C-65C6-0BE9-9A62-4BF489BEFBBF}"/>
              </a:ext>
            </a:extLst>
          </p:cNvPr>
          <p:cNvSpPr txBox="1"/>
          <p:nvPr/>
        </p:nvSpPr>
        <p:spPr>
          <a:xfrm>
            <a:off x="619760" y="3152002"/>
            <a:ext cx="904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Boris Andrews</a:t>
            </a:r>
            <a:r>
              <a:rPr lang="en-GB" sz="2400" b="1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|</a:t>
            </a:r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alatino Linotype" panose="02040502050505030304" pitchFamily="18" charset="0"/>
                <a:cs typeface="Sabon Next LT" panose="020B0502040204020203" pitchFamily="2" charset="0"/>
              </a:rPr>
              <a:t>Patrick Farrell</a:t>
            </a:r>
            <a:endParaRPr lang="en-GB" sz="2400" i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alatino Linotype" panose="02040502050505030304" pitchFamily="18" charset="0"/>
              <a:cs typeface="Sabon Next LT" panose="020B05020402040202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SIAM CSE25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(MS2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7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Sabon Next LT" panose="020B05020402040202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March 4</a:t>
            </a:r>
            <a:r>
              <a:rPr kumimoji="0" lang="en-GB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42164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36BD6-9DDA-A14F-A95D-BB9AB7AB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671D48E5-85BB-888F-9189-0093F16597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067ABE-EFDA-C339-D2A8-13C7DEDF9A5F}"/>
              </a:ext>
            </a:extLst>
          </p:cNvPr>
          <p:cNvSpPr txBox="1"/>
          <p:nvPr/>
        </p:nvSpPr>
        <p:spPr>
          <a:xfrm>
            <a:off x="619760" y="3738015"/>
            <a:ext cx="90424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1. FINITE ELEMENTS IN TIME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(FET)</a:t>
            </a:r>
          </a:p>
        </p:txBody>
      </p:sp>
    </p:spTree>
    <p:extLst>
      <p:ext uri="{BB962C8B-B14F-4D97-AF65-F5344CB8AC3E}">
        <p14:creationId xmlns:p14="http://schemas.microsoft.com/office/powerpoint/2010/main" val="423870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09CD4-D457-7FB0-F298-59E07C2D9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557F04-751D-BDF6-C7D8-C779B67228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2A0C5-BAFF-3A4F-3EEE-FA7A124B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1. FINITE ELEMENTS IN TIME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(FET)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797E2E04-4264-C09F-E4BB-D2B5310419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4B2AA514-D5CE-BCBF-5E49-5B42105E32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9C68E9-34EC-3510-48B7-55AABE27BD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BC2E0A-6F36-9515-1ACC-27CBD885533B}"/>
                  </a:ext>
                </a:extLst>
              </p:cNvPr>
              <p:cNvSpPr txBox="1"/>
              <p:nvPr/>
            </p:nvSpPr>
            <p:spPr>
              <a:xfrm>
                <a:off x="1869439" y="1374516"/>
                <a:ext cx="845310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To understand FET, consider the </a:t>
                </a:r>
                <a:r>
                  <a:rPr lang="en-GB" sz="2400" b="1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general ODE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BC2E0A-6F36-9515-1ACC-27CBD8855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9" y="1374516"/>
                <a:ext cx="8453108" cy="738664"/>
              </a:xfrm>
              <a:prstGeom prst="rect">
                <a:avLst/>
              </a:prstGeom>
              <a:blipFill>
                <a:blip r:embed="rId4"/>
                <a:stretch>
                  <a:fillRect t="-1229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9002E9-DFB1-A5A6-19AE-5150054B428E}"/>
                  </a:ext>
                </a:extLst>
              </p:cNvPr>
              <p:cNvSpPr txBox="1"/>
              <p:nvPr/>
            </p:nvSpPr>
            <p:spPr>
              <a:xfrm>
                <a:off x="2052320" y="2291397"/>
                <a:ext cx="8087346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We know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…</a:t>
                </a:r>
              </a:p>
              <a:p>
                <a:pPr algn="r"/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…we want to compute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9002E9-DFB1-A5A6-19AE-5150054B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320" y="2291397"/>
                <a:ext cx="8087346" cy="738664"/>
              </a:xfrm>
              <a:prstGeom prst="rect">
                <a:avLst/>
              </a:prstGeom>
              <a:blipFill>
                <a:blip r:embed="rId5"/>
                <a:stretch>
                  <a:fillRect l="-2338" t="-13223" r="-830" b="-239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3A8B159-5D59-8B3B-AF22-FB997B48DA0C}"/>
              </a:ext>
            </a:extLst>
          </p:cNvPr>
          <p:cNvGrpSpPr/>
          <p:nvPr/>
        </p:nvGrpSpPr>
        <p:grpSpPr>
          <a:xfrm>
            <a:off x="2300748" y="3208278"/>
            <a:ext cx="7590498" cy="2429040"/>
            <a:chOff x="388417" y="3108396"/>
            <a:chExt cx="7523645" cy="2429040"/>
          </a:xfrm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BDC81907-71AB-8E7C-4889-520B4CB816F9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General idea </a:t>
              </a:r>
              <a:r>
                <a:rPr lang="en-GB" sz="2400" dirty="0">
                  <a:latin typeface="Palatino Linotype" panose="02040502050505030304" pitchFamily="18" charset="0"/>
                </a:rPr>
                <a:t>(Of many single-step integrators)</a:t>
              </a:r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1B281E78-3E6C-68AF-27F7-8336909B3986}"/>
                </a:ext>
              </a:extLst>
            </p:cNvPr>
            <p:cNvSpPr/>
            <p:nvPr/>
          </p:nvSpPr>
          <p:spPr>
            <a:xfrm rot="10800000">
              <a:off x="388418" y="4925925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2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0D0225-6E59-6950-84C5-157D35F134C5}"/>
                </a:ext>
              </a:extLst>
            </p:cNvPr>
            <p:cNvSpPr/>
            <p:nvPr/>
          </p:nvSpPr>
          <p:spPr>
            <a:xfrm>
              <a:off x="388417" y="3719906"/>
              <a:ext cx="7523644" cy="1462618"/>
            </a:xfrm>
            <a:prstGeom prst="rect">
              <a:avLst/>
            </a:prstGeom>
            <a:solidFill>
              <a:srgbClr val="F2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BBA8C5-F328-BD2D-7D52-7E17872DFBB1}"/>
                  </a:ext>
                </a:extLst>
              </p:cNvPr>
              <p:cNvSpPr txBox="1"/>
              <p:nvPr/>
            </p:nvSpPr>
            <p:spPr>
              <a:xfrm>
                <a:off x="2445950" y="3926725"/>
                <a:ext cx="70410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Let’s seek polynomial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, satisfying: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 other test conditions, to approximate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  <a:p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We can then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BBA8C5-F328-BD2D-7D52-7E17872DF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950" y="3926725"/>
                <a:ext cx="7041032" cy="1569660"/>
              </a:xfrm>
              <a:prstGeom prst="rect">
                <a:avLst/>
              </a:prstGeom>
              <a:blipFill>
                <a:blip r:embed="rId6"/>
                <a:stretch>
                  <a:fillRect l="-1299" t="-3101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05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3C48-E9F5-5B98-14C9-BF6D9747F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70E19D-27E5-8126-18CC-5A2C37618A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18734-D0FF-E0E7-E050-BD1096A1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1. FINITE ELEMENTS IN TIME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(FET)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C78DE61A-44B4-6383-D40E-EA57EA433A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7494A3ED-5924-3BD3-02A9-DCADF5DCC2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8F4BD4-412F-4F9E-FD0F-B15A205808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2613B6-9D99-7B59-20FF-C130CB2B7252}"/>
              </a:ext>
            </a:extLst>
          </p:cNvPr>
          <p:cNvGrpSpPr/>
          <p:nvPr/>
        </p:nvGrpSpPr>
        <p:grpSpPr>
          <a:xfrm>
            <a:off x="487681" y="4012041"/>
            <a:ext cx="11216634" cy="1680548"/>
            <a:chOff x="388417" y="3108396"/>
            <a:chExt cx="7523645" cy="1680548"/>
          </a:xfrm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F12BD97E-7D11-1F5D-A8CD-BDFE34D72059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Example </a:t>
              </a:r>
              <a:r>
                <a:rPr lang="en-GB" sz="2400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(Any collocation Runge–</a:t>
              </a:r>
              <a:r>
                <a:rPr lang="en-GB" sz="2400" dirty="0" err="1">
                  <a:solidFill>
                    <a:schemeClr val="bg1"/>
                  </a:solidFill>
                  <a:latin typeface="Palatino Linotype" panose="02040502050505030304" pitchFamily="18" charset="0"/>
                </a:rPr>
                <a:t>Kutta</a:t>
              </a:r>
              <a:r>
                <a:rPr lang="en-GB" sz="2400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 method, e.g. Gauss, </a:t>
              </a:r>
              <a:r>
                <a:rPr lang="en-GB" sz="2400" dirty="0" err="1">
                  <a:solidFill>
                    <a:schemeClr val="bg1"/>
                  </a:solidFill>
                  <a:latin typeface="Palatino Linotype" panose="02040502050505030304" pitchFamily="18" charset="0"/>
                </a:rPr>
                <a:t>Radau</a:t>
              </a:r>
              <a:r>
                <a:rPr lang="en-GB" sz="2400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 IIA, …)</a:t>
              </a:r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D9E09CBE-F7E3-947D-52C5-C84E5C07CE37}"/>
                </a:ext>
              </a:extLst>
            </p:cNvPr>
            <p:cNvSpPr/>
            <p:nvPr/>
          </p:nvSpPr>
          <p:spPr>
            <a:xfrm rot="10800000">
              <a:off x="388418" y="4177433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DE6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8C2B89-E60C-61DA-22A4-F5C769239529}"/>
                </a:ext>
              </a:extLst>
            </p:cNvPr>
            <p:cNvSpPr/>
            <p:nvPr/>
          </p:nvSpPr>
          <p:spPr>
            <a:xfrm>
              <a:off x="388417" y="3719906"/>
              <a:ext cx="7523644" cy="520521"/>
            </a:xfrm>
            <a:prstGeom prst="rect">
              <a:avLst/>
            </a:prstGeom>
            <a:solidFill>
              <a:srgbClr val="DDE6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C37720-A845-8B55-CCFC-50CF4FD802BE}"/>
                  </a:ext>
                </a:extLst>
              </p:cNvPr>
              <p:cNvSpPr txBox="1"/>
              <p:nvPr/>
            </p:nvSpPr>
            <p:spPr>
              <a:xfrm>
                <a:off x="579121" y="4729009"/>
                <a:ext cx="11048354" cy="85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solidFill>
                          <a:srgbClr val="548235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54823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54823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54823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54823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54823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54823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54823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548235"/>
                    </a:solidFill>
                    <a:latin typeface="Palatino Linotype" panose="02040502050505030304" pitchFamily="18" charset="0"/>
                  </a:rPr>
                  <a:t> such </a:t>
                </a:r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that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GB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…</a:t>
                </a:r>
              </a:p>
              <a:p>
                <a:pPr algn="r"/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…then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C37720-A845-8B55-CCFC-50CF4FD8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1" y="4729009"/>
                <a:ext cx="11048354" cy="854914"/>
              </a:xfrm>
              <a:prstGeom prst="rect">
                <a:avLst/>
              </a:prstGeom>
              <a:blipFill>
                <a:blip r:embed="rId4"/>
                <a:stretch>
                  <a:fillRect l="-828" t="-5714" b="-1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C99DAA-64EB-F8A1-7097-418C10A51943}"/>
              </a:ext>
            </a:extLst>
          </p:cNvPr>
          <p:cNvGrpSpPr/>
          <p:nvPr/>
        </p:nvGrpSpPr>
        <p:grpSpPr>
          <a:xfrm>
            <a:off x="2300748" y="1323795"/>
            <a:ext cx="7590498" cy="2429040"/>
            <a:chOff x="388417" y="3108396"/>
            <a:chExt cx="7523645" cy="2429040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52BD30A-D4C2-2FF3-22B7-B68F7918533A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General idea </a:t>
              </a:r>
              <a:r>
                <a:rPr lang="en-GB" sz="2400" dirty="0">
                  <a:latin typeface="Palatino Linotype" panose="02040502050505030304" pitchFamily="18" charset="0"/>
                </a:rPr>
                <a:t>(Of many single-step integrators)</a:t>
              </a:r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9DF60AD4-A31E-E724-B02D-0F12505D7A1E}"/>
                </a:ext>
              </a:extLst>
            </p:cNvPr>
            <p:cNvSpPr/>
            <p:nvPr/>
          </p:nvSpPr>
          <p:spPr>
            <a:xfrm rot="10800000">
              <a:off x="388418" y="4925925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2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93B37B-85FD-9B68-4F5A-D3B0E2405EBC}"/>
                </a:ext>
              </a:extLst>
            </p:cNvPr>
            <p:cNvSpPr/>
            <p:nvPr/>
          </p:nvSpPr>
          <p:spPr>
            <a:xfrm>
              <a:off x="388417" y="3719906"/>
              <a:ext cx="7523644" cy="1462618"/>
            </a:xfrm>
            <a:prstGeom prst="rect">
              <a:avLst/>
            </a:prstGeom>
            <a:solidFill>
              <a:srgbClr val="F2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1F9474-E8A5-C6EA-84CD-24EDB58585C0}"/>
                  </a:ext>
                </a:extLst>
              </p:cNvPr>
              <p:cNvSpPr txBox="1"/>
              <p:nvPr/>
            </p:nvSpPr>
            <p:spPr>
              <a:xfrm>
                <a:off x="2445950" y="2042242"/>
                <a:ext cx="70410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Let’s seek polynomial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, satisfying: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 other test conditions, to approximate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  <a:p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We can then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1F9474-E8A5-C6EA-84CD-24EDB5858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950" y="2042242"/>
                <a:ext cx="7041032" cy="1569660"/>
              </a:xfrm>
              <a:prstGeom prst="rect">
                <a:avLst/>
              </a:prstGeom>
              <a:blipFill>
                <a:blip r:embed="rId5"/>
                <a:stretch>
                  <a:fillRect l="-1299" t="-3101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15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C88A3-7F1F-C4A1-F281-EDA7AF1C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C5FAA9-F290-457C-B01F-80369128BF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A2C55-B8DB-B5E2-BE05-457E44F28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1. FINITE ELEMENTS IN TIME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(FET)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6DCC980C-1076-6FDD-60DA-184668CC0B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E4D7C64A-355A-B595-E5AC-B81C9581E4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E53E2B-2492-2187-26D5-77DDCF3812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7CEFB0-376B-6FC2-BEAC-4801CF7AF1A5}"/>
              </a:ext>
            </a:extLst>
          </p:cNvPr>
          <p:cNvGrpSpPr/>
          <p:nvPr/>
        </p:nvGrpSpPr>
        <p:grpSpPr>
          <a:xfrm>
            <a:off x="162556" y="3949978"/>
            <a:ext cx="11866884" cy="1853268"/>
            <a:chOff x="388417" y="3108396"/>
            <a:chExt cx="7523645" cy="1853268"/>
          </a:xfrm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B11A7FAB-C53C-0100-9212-323C60C695A1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Example </a:t>
              </a:r>
              <a:r>
                <a:rPr lang="en-GB" sz="2400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(Continuous Petrov–</a:t>
              </a:r>
              <a:r>
                <a:rPr lang="en-GB" sz="2400" dirty="0" err="1">
                  <a:solidFill>
                    <a:schemeClr val="bg1"/>
                  </a:solidFill>
                  <a:latin typeface="Palatino Linotype" panose="02040502050505030304" pitchFamily="18" charset="0"/>
                </a:rPr>
                <a:t>Galerkin</a:t>
              </a:r>
              <a:r>
                <a:rPr lang="en-GB" sz="2400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 (CPG))</a:t>
              </a:r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16E33B9A-3E20-92AE-04D1-99E0922CFD54}"/>
                </a:ext>
              </a:extLst>
            </p:cNvPr>
            <p:cNvSpPr/>
            <p:nvPr/>
          </p:nvSpPr>
          <p:spPr>
            <a:xfrm rot="10800000">
              <a:off x="388418" y="4350153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DE6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3DF4C8-3CC6-AD8F-5AB6-B56D5876160F}"/>
                </a:ext>
              </a:extLst>
            </p:cNvPr>
            <p:cNvSpPr/>
            <p:nvPr/>
          </p:nvSpPr>
          <p:spPr>
            <a:xfrm>
              <a:off x="388417" y="3719906"/>
              <a:ext cx="7523644" cy="713950"/>
            </a:xfrm>
            <a:prstGeom prst="rect">
              <a:avLst/>
            </a:prstGeom>
            <a:solidFill>
              <a:srgbClr val="DDE6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00C73C-467F-A718-0B6F-811F2A66206F}"/>
                  </a:ext>
                </a:extLst>
              </p:cNvPr>
              <p:cNvSpPr txBox="1"/>
              <p:nvPr/>
            </p:nvSpPr>
            <p:spPr>
              <a:xfrm>
                <a:off x="248276" y="4666946"/>
                <a:ext cx="11710044" cy="1004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chemeClr val="accent6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such that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acc>
                          <m:accPr>
                            <m:chr m:val="̇"/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nary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nary>
                  </m:oMath>
                </a14:m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…</a:t>
                </a:r>
              </a:p>
              <a:p>
                <a:pPr algn="r"/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…then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00C73C-467F-A718-0B6F-811F2A66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6" y="4666946"/>
                <a:ext cx="11710044" cy="1004186"/>
              </a:xfrm>
              <a:prstGeom prst="rect">
                <a:avLst/>
              </a:prstGeom>
              <a:blipFill>
                <a:blip r:embed="rId4"/>
                <a:stretch>
                  <a:fillRect l="-833" b="-13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C00C905-4FD3-8CBB-A459-7F5BD7E6DB18}"/>
              </a:ext>
            </a:extLst>
          </p:cNvPr>
          <p:cNvGrpSpPr/>
          <p:nvPr/>
        </p:nvGrpSpPr>
        <p:grpSpPr>
          <a:xfrm>
            <a:off x="2300748" y="1323795"/>
            <a:ext cx="7590498" cy="2429040"/>
            <a:chOff x="388417" y="3108396"/>
            <a:chExt cx="7523645" cy="2429040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45B2C338-13DB-FB0A-EB04-A3FC5EDD6F3C}"/>
                </a:ext>
              </a:extLst>
            </p:cNvPr>
            <p:cNvSpPr/>
            <p:nvPr/>
          </p:nvSpPr>
          <p:spPr>
            <a:xfrm>
              <a:off x="388418" y="3108396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General idea </a:t>
              </a:r>
              <a:r>
                <a:rPr lang="en-GB" sz="2400" dirty="0">
                  <a:latin typeface="Palatino Linotype" panose="02040502050505030304" pitchFamily="18" charset="0"/>
                </a:rPr>
                <a:t>(Of many single-step integrators)</a:t>
              </a:r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8856064A-C6B7-A9CD-7E77-FAEE611A7497}"/>
                </a:ext>
              </a:extLst>
            </p:cNvPr>
            <p:cNvSpPr/>
            <p:nvPr/>
          </p:nvSpPr>
          <p:spPr>
            <a:xfrm rot="10800000">
              <a:off x="388418" y="4925925"/>
              <a:ext cx="7523644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2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3AB298-2B6D-30EE-28A1-BC012DE4D630}"/>
                </a:ext>
              </a:extLst>
            </p:cNvPr>
            <p:cNvSpPr/>
            <p:nvPr/>
          </p:nvSpPr>
          <p:spPr>
            <a:xfrm>
              <a:off x="388417" y="3719906"/>
              <a:ext cx="7523644" cy="1462618"/>
            </a:xfrm>
            <a:prstGeom prst="rect">
              <a:avLst/>
            </a:prstGeom>
            <a:solidFill>
              <a:srgbClr val="F2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EF4C8-BD72-6B74-7714-2DB9BADB80A3}"/>
                  </a:ext>
                </a:extLst>
              </p:cNvPr>
              <p:cNvSpPr txBox="1"/>
              <p:nvPr/>
            </p:nvSpPr>
            <p:spPr>
              <a:xfrm>
                <a:off x="2445950" y="2042242"/>
                <a:ext cx="70410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Let’s seek polynomial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, satisfying: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 other test conditions, to approximate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  <a:p>
                <a:r>
                  <a:rPr lang="en-GB" sz="2400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We can then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EF4C8-BD72-6B74-7714-2DB9BADB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950" y="2042242"/>
                <a:ext cx="7041032" cy="1569660"/>
              </a:xfrm>
              <a:prstGeom prst="rect">
                <a:avLst/>
              </a:prstGeom>
              <a:blipFill>
                <a:blip r:embed="rId5"/>
                <a:stretch>
                  <a:fillRect l="-1299" t="-3101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94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AEEBD-1EEB-0B2F-9A71-92FB9AFF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C79A16D4-80DE-BCA1-DCEC-3DBF03D20A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ECC99-0F30-3D81-AD2F-36138C48FB2E}"/>
              </a:ext>
            </a:extLst>
          </p:cNvPr>
          <p:cNvSpPr txBox="1"/>
          <p:nvPr/>
        </p:nvSpPr>
        <p:spPr>
          <a:xfrm>
            <a:off x="619760" y="1522024"/>
            <a:ext cx="9042400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1. TIMESTEPPING DEFINITION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2. TEST FUNCTION IDENTIFICATION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3. AV INTRODUCTION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4. RHS MODIFICATION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EA6C15-DD93-4054-2F1A-1C95143BDD7C}"/>
              </a:ext>
            </a:extLst>
          </p:cNvPr>
          <p:cNvSpPr/>
          <p:nvPr/>
        </p:nvSpPr>
        <p:spPr>
          <a:xfrm>
            <a:off x="1444335" y="2153265"/>
            <a:ext cx="5959355" cy="2231081"/>
          </a:xfrm>
          <a:prstGeom prst="rect">
            <a:avLst/>
          </a:prstGeom>
          <a:solidFill>
            <a:srgbClr val="0021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64B88F-4287-4CB2-29C4-88E60670F946}"/>
              </a:ext>
            </a:extLst>
          </p:cNvPr>
          <p:cNvGrpSpPr/>
          <p:nvPr/>
        </p:nvGrpSpPr>
        <p:grpSpPr>
          <a:xfrm>
            <a:off x="5382228" y="2990580"/>
            <a:ext cx="6921293" cy="4016432"/>
            <a:chOff x="3328416" y="3119468"/>
            <a:chExt cx="3897724" cy="22618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E82CA1-5450-E63D-D8C8-2D4EB443B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8" b="99248" l="4000" r="90000">
                          <a14:foregroundMark x1="17250" y1="85714" x2="44000" y2="89474"/>
                          <a14:foregroundMark x1="59750" y1="95489" x2="46000" y2="96241"/>
                          <a14:foregroundMark x1="4000" y1="99248" x2="7750" y2="90602"/>
                          <a14:foregroundMark x1="41500" y1="14286" x2="41250" y2="18421"/>
                          <a14:foregroundMark x1="53750" y1="12782" x2="60750" y2="24060"/>
                          <a14:foregroundMark x1="57500" y1="24436" x2="57750" y2="33835"/>
                          <a14:foregroundMark x1="59000" y1="27820" x2="59000" y2="37594"/>
                          <a14:foregroundMark x1="60000" y1="29323" x2="59250" y2="37218"/>
                          <a14:backgroundMark x1="69000" y1="42105" x2="65250" y2="61278"/>
                          <a14:backgroundMark x1="67000" y1="18797" x2="71250" y2="40602"/>
                          <a14:backgroundMark x1="25500" y1="64286" x2="21500" y2="66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230" y="3119468"/>
              <a:ext cx="3401281" cy="226185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EE1B4B6-9D72-3FA2-8BAC-34880B253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67" b="97778" l="7534" r="99315">
                          <a14:foregroundMark x1="47260" y1="13889" x2="64384" y2="27222"/>
                          <a14:foregroundMark x1="60274" y1="12778" x2="32877" y2="15000"/>
                          <a14:foregroundMark x1="44521" y1="7222" x2="47945" y2="7222"/>
                          <a14:foregroundMark x1="30137" y1="81111" x2="89041" y2="93333"/>
                          <a14:foregroundMark x1="95890" y1="78333" x2="91781" y2="98333"/>
                          <a14:foregroundMark x1="56164" y1="78889" x2="68493" y2="68333"/>
                          <a14:foregroundMark x1="97260" y1="78889" x2="99315" y2="91111"/>
                          <a14:foregroundMark x1="54795" y1="36667" x2="54795" y2="71111"/>
                          <a14:foregroundMark x1="30137" y1="43333" x2="29452" y2="37778"/>
                          <a14:foregroundMark x1="76712" y1="31111" x2="76712" y2="31111"/>
                          <a14:foregroundMark x1="43151" y1="88889" x2="40411" y2="94444"/>
                          <a14:backgroundMark x1="83562" y1="49444" x2="96575" y2="6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416" y="3362550"/>
              <a:ext cx="1637446" cy="20187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FD275DCA-BF6D-4B4A-02A0-5FD2D75B6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19" b="97170" l="4000" r="94667">
                          <a14:foregroundMark x1="36667" y1="77830" x2="77333" y2="85849"/>
                          <a14:foregroundMark x1="80000" y1="81604" x2="76667" y2="93868"/>
                          <a14:foregroundMark x1="12667" y1="77830" x2="54667" y2="91981"/>
                          <a14:foregroundMark x1="54667" y1="91981" x2="73333" y2="91981"/>
                          <a14:foregroundMark x1="95333" y1="78774" x2="90000" y2="97170"/>
                          <a14:foregroundMark x1="4000" y1="77830" x2="8000" y2="96698"/>
                          <a14:foregroundMark x1="42667" y1="15094" x2="58000" y2="13208"/>
                          <a14:foregroundMark x1="40000" y1="12736" x2="16000" y2="25000"/>
                          <a14:foregroundMark x1="51333" y1="8019" x2="52667" y2="8962"/>
                          <a14:foregroundMark x1="78667" y1="23585" x2="80000" y2="25943"/>
                          <a14:foregroundMark x1="80000" y1="23585" x2="80000" y2="273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347" y="3175399"/>
              <a:ext cx="1560793" cy="220592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60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B82F4-EDDB-1318-3C0C-A37CBFD2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DFC235-FE3B-E755-F3DC-613D8DD141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2E117C-84A3-092F-A31A-C89FEF3103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61948-657D-B357-5508-9A03398E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37F18192-9FCC-8ED1-5CE4-BA4828D568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9D442A5A-2AF1-B410-4281-9FDB57C1BF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735075-E0D9-1B1A-9FE8-3E4149F54F27}"/>
              </a:ext>
            </a:extLst>
          </p:cNvPr>
          <p:cNvSpPr txBox="1"/>
          <p:nvPr/>
        </p:nvSpPr>
        <p:spPr>
          <a:xfrm>
            <a:off x="698090" y="1238901"/>
            <a:ext cx="1079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While the framework 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very general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b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</a:b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let’s work with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Benjamin–Bona–Mahony (BBM) equation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to fix ideas…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330267-C310-21E6-22A5-61F36FF9E883}"/>
              </a:ext>
            </a:extLst>
          </p:cNvPr>
          <p:cNvGrpSpPr/>
          <p:nvPr/>
        </p:nvGrpSpPr>
        <p:grpSpPr>
          <a:xfrm>
            <a:off x="2814320" y="2051492"/>
            <a:ext cx="6563360" cy="989754"/>
            <a:chOff x="2814320" y="2635085"/>
            <a:chExt cx="6563360" cy="989754"/>
          </a:xfrm>
        </p:grpSpPr>
        <p:sp>
          <p:nvSpPr>
            <p:cNvPr id="4" name="Scroll: Horizontal 3">
              <a:extLst>
                <a:ext uri="{FF2B5EF4-FFF2-40B4-BE49-F238E27FC236}">
                  <a16:creationId xmlns:a16="http://schemas.microsoft.com/office/drawing/2014/main" id="{B37A2727-670C-DBBE-50A2-16B8ECCEEFE4}"/>
                </a:ext>
              </a:extLst>
            </p:cNvPr>
            <p:cNvSpPr/>
            <p:nvPr/>
          </p:nvSpPr>
          <p:spPr>
            <a:xfrm>
              <a:off x="4109885" y="2635085"/>
              <a:ext cx="3972230" cy="989754"/>
            </a:xfrm>
            <a:prstGeom prst="horizontalScroll">
              <a:avLst/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5E3EF-16BC-3699-F573-AE469F14872F}"/>
                    </a:ext>
                  </a:extLst>
                </p:cNvPr>
                <p:cNvSpPr txBox="1"/>
                <p:nvPr/>
              </p:nvSpPr>
              <p:spPr>
                <a:xfrm>
                  <a:off x="2814320" y="2926270"/>
                  <a:ext cx="656336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5E3EF-16BC-3699-F573-AE469F148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926270"/>
                  <a:ext cx="65633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79" b="-98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7FA7F1-C60C-EA75-27FB-FD23E5EFF461}"/>
              </a:ext>
            </a:extLst>
          </p:cNvPr>
          <p:cNvSpPr txBox="1"/>
          <p:nvPr/>
        </p:nvSpPr>
        <p:spPr>
          <a:xfrm>
            <a:off x="1108751" y="3115173"/>
            <a:ext cx="99744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This is a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Hamiltonian PDE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with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energy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09428C-044A-8DBE-E3F0-848C65134DF8}"/>
              </a:ext>
            </a:extLst>
          </p:cNvPr>
          <p:cNvGrpSpPr/>
          <p:nvPr/>
        </p:nvGrpSpPr>
        <p:grpSpPr>
          <a:xfrm>
            <a:off x="2814320" y="3558432"/>
            <a:ext cx="6563360" cy="1263317"/>
            <a:chOff x="2814320" y="2629375"/>
            <a:chExt cx="6563360" cy="1263317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821D8296-231D-F0BA-532B-77F53F20746A}"/>
                </a:ext>
              </a:extLst>
            </p:cNvPr>
            <p:cNvSpPr/>
            <p:nvPr/>
          </p:nvSpPr>
          <p:spPr>
            <a:xfrm>
              <a:off x="4424516" y="2629375"/>
              <a:ext cx="3342968" cy="1263317"/>
            </a:xfrm>
            <a:prstGeom prst="horizontalScroll">
              <a:avLst>
                <a:gd name="adj" fmla="val 9163"/>
              </a:avLst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C1C03F1-874A-0780-7660-581427058DFB}"/>
                    </a:ext>
                  </a:extLst>
                </p:cNvPr>
                <p:cNvSpPr txBox="1"/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C1C03F1-874A-0780-7660-581427058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609F03-8FEB-72B0-4FD4-15F2CF798E5D}"/>
                  </a:ext>
                </a:extLst>
              </p:cNvPr>
              <p:cNvSpPr txBox="1"/>
              <p:nvPr/>
            </p:nvSpPr>
            <p:spPr>
              <a:xfrm>
                <a:off x="-1762269" y="4876200"/>
                <a:ext cx="9974498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609F03-8FEB-72B0-4FD4-15F2CF79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62269" y="4876200"/>
                <a:ext cx="9974498" cy="968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47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890D-88CE-100F-73E5-8E167C448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A3676D-83E0-F374-02EC-95744E034F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A2E9E6-F80E-3E3D-F22D-37F629E38A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2387B-F978-740A-E502-6466F890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F94005EF-C0DB-03EF-00ED-93F071C305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457B80C7-4D44-0117-2723-A51DDFCFC3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EFF5B97-E261-EFCC-D21F-CDA2C9905056}"/>
              </a:ext>
            </a:extLst>
          </p:cNvPr>
          <p:cNvSpPr txBox="1"/>
          <p:nvPr/>
        </p:nvSpPr>
        <p:spPr>
          <a:xfrm>
            <a:off x="698090" y="1238901"/>
            <a:ext cx="1079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While the framework 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very general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b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</a:b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let’s work with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Benjamin–Bona–Mahony (BBM) equation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to fix ideas…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95B0F3-2413-5C4B-3BFF-659F709E361A}"/>
              </a:ext>
            </a:extLst>
          </p:cNvPr>
          <p:cNvGrpSpPr/>
          <p:nvPr/>
        </p:nvGrpSpPr>
        <p:grpSpPr>
          <a:xfrm>
            <a:off x="2814320" y="2051492"/>
            <a:ext cx="6563360" cy="989754"/>
            <a:chOff x="2814320" y="2635085"/>
            <a:chExt cx="6563360" cy="989754"/>
          </a:xfrm>
        </p:grpSpPr>
        <p:sp>
          <p:nvSpPr>
            <p:cNvPr id="4" name="Scroll: Horizontal 3">
              <a:extLst>
                <a:ext uri="{FF2B5EF4-FFF2-40B4-BE49-F238E27FC236}">
                  <a16:creationId xmlns:a16="http://schemas.microsoft.com/office/drawing/2014/main" id="{9A32BF0D-DD18-AA3C-166D-6405465F1D18}"/>
                </a:ext>
              </a:extLst>
            </p:cNvPr>
            <p:cNvSpPr/>
            <p:nvPr/>
          </p:nvSpPr>
          <p:spPr>
            <a:xfrm>
              <a:off x="4109885" y="2635085"/>
              <a:ext cx="3972230" cy="989754"/>
            </a:xfrm>
            <a:prstGeom prst="horizontalScroll">
              <a:avLst/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BC52A4E-246F-8BA5-F8FF-44215607A15C}"/>
                    </a:ext>
                  </a:extLst>
                </p:cNvPr>
                <p:cNvSpPr txBox="1"/>
                <p:nvPr/>
              </p:nvSpPr>
              <p:spPr>
                <a:xfrm>
                  <a:off x="2814320" y="2926270"/>
                  <a:ext cx="656336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BC52A4E-246F-8BA5-F8FF-44215607A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926270"/>
                  <a:ext cx="65633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79" b="-98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42A229E-2459-E864-F895-617503DDE559}"/>
              </a:ext>
            </a:extLst>
          </p:cNvPr>
          <p:cNvSpPr txBox="1"/>
          <p:nvPr/>
        </p:nvSpPr>
        <p:spPr>
          <a:xfrm>
            <a:off x="1108751" y="3115173"/>
            <a:ext cx="99744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This is a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Hamiltonian PDE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with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energy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039070-0233-C028-2B69-79D48491D29E}"/>
              </a:ext>
            </a:extLst>
          </p:cNvPr>
          <p:cNvGrpSpPr/>
          <p:nvPr/>
        </p:nvGrpSpPr>
        <p:grpSpPr>
          <a:xfrm>
            <a:off x="2814320" y="3558432"/>
            <a:ext cx="6563360" cy="1263317"/>
            <a:chOff x="2814320" y="2629375"/>
            <a:chExt cx="6563360" cy="1263317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2B79A237-7090-07A7-F4AD-136BCF4903C4}"/>
                </a:ext>
              </a:extLst>
            </p:cNvPr>
            <p:cNvSpPr/>
            <p:nvPr/>
          </p:nvSpPr>
          <p:spPr>
            <a:xfrm>
              <a:off x="4424516" y="2629375"/>
              <a:ext cx="3342968" cy="1263317"/>
            </a:xfrm>
            <a:prstGeom prst="horizontalScroll">
              <a:avLst>
                <a:gd name="adj" fmla="val 9163"/>
              </a:avLst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D6046A7-701C-7F26-1286-5146FB1DFA62}"/>
                    </a:ext>
                  </a:extLst>
                </p:cNvPr>
                <p:cNvSpPr txBox="1"/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D6046A7-701C-7F26-1286-5146FB1DF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836480-F3D7-A718-A92E-1A99DAC3E02B}"/>
                  </a:ext>
                </a:extLst>
              </p:cNvPr>
              <p:cNvSpPr txBox="1"/>
              <p:nvPr/>
            </p:nvSpPr>
            <p:spPr>
              <a:xfrm>
                <a:off x="-1862887" y="4876200"/>
                <a:ext cx="9974498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̇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836480-F3D7-A718-A92E-1A99DAC3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62887" y="4876200"/>
                <a:ext cx="9974498" cy="968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386677D-781D-6E3B-6A78-A7DEF53886C0}"/>
              </a:ext>
            </a:extLst>
          </p:cNvPr>
          <p:cNvGrpSpPr/>
          <p:nvPr/>
        </p:nvGrpSpPr>
        <p:grpSpPr>
          <a:xfrm>
            <a:off x="350518" y="3639966"/>
            <a:ext cx="3268900" cy="1263317"/>
            <a:chOff x="350518" y="3741748"/>
            <a:chExt cx="3268900" cy="1263317"/>
          </a:xfrm>
        </p:grpSpPr>
        <p:sp>
          <p:nvSpPr>
            <p:cNvPr id="20" name="Scroll: Horizontal 19">
              <a:extLst>
                <a:ext uri="{FF2B5EF4-FFF2-40B4-BE49-F238E27FC236}">
                  <a16:creationId xmlns:a16="http://schemas.microsoft.com/office/drawing/2014/main" id="{CDEC79A6-EBAB-073A-9697-798D3EB50F54}"/>
                </a:ext>
              </a:extLst>
            </p:cNvPr>
            <p:cNvSpPr/>
            <p:nvPr/>
          </p:nvSpPr>
          <p:spPr>
            <a:xfrm>
              <a:off x="360566" y="3741748"/>
              <a:ext cx="3116163" cy="1263317"/>
            </a:xfrm>
            <a:prstGeom prst="horizontalScroll">
              <a:avLst/>
            </a:prstGeom>
            <a:solidFill>
              <a:srgbClr val="F2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047734-272C-444F-9EC0-2DA6CD9B1CC7}"/>
                    </a:ext>
                  </a:extLst>
                </p:cNvPr>
                <p:cNvSpPr txBox="1"/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047734-272C-444F-9EC0-2DA6CD9B1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Arc 14">
            <a:extLst>
              <a:ext uri="{FF2B5EF4-FFF2-40B4-BE49-F238E27FC236}">
                <a16:creationId xmlns:a16="http://schemas.microsoft.com/office/drawing/2014/main" id="{A2047A6E-7EEC-A1B6-B1B9-8B7C4800D126}"/>
              </a:ext>
            </a:extLst>
          </p:cNvPr>
          <p:cNvSpPr/>
          <p:nvPr/>
        </p:nvSpPr>
        <p:spPr>
          <a:xfrm>
            <a:off x="2916820" y="4315938"/>
            <a:ext cx="886186" cy="1566870"/>
          </a:xfrm>
          <a:prstGeom prst="arc">
            <a:avLst>
              <a:gd name="adj1" fmla="val 16196026"/>
              <a:gd name="adj2" fmla="val 11271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04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14CB1-131D-F524-619F-2DFC4BF84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42DB139-38DA-759E-E3D1-E0AA256545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2A97A-2F4D-DF15-4AFB-19CF75449F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BA666-FB20-9388-0F3F-43716229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A9088173-1777-5D95-6E5E-96803D5B9A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7AC22908-0654-7560-978F-3BB11CDB3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F9CC23-B4C4-7F80-24D1-39F1522EEF9A}"/>
              </a:ext>
            </a:extLst>
          </p:cNvPr>
          <p:cNvSpPr txBox="1"/>
          <p:nvPr/>
        </p:nvSpPr>
        <p:spPr>
          <a:xfrm>
            <a:off x="698090" y="1238901"/>
            <a:ext cx="1079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While the framework 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very general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b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</a:b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let’s work with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Benjamin–Bona–Mahony (BBM) equation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to fix ideas…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885792FA-14A6-07D0-95FA-AF8836C1A26A}"/>
              </a:ext>
            </a:extLst>
          </p:cNvPr>
          <p:cNvSpPr/>
          <p:nvPr/>
        </p:nvSpPr>
        <p:spPr>
          <a:xfrm>
            <a:off x="4109885" y="2051492"/>
            <a:ext cx="3972230" cy="989754"/>
          </a:xfrm>
          <a:prstGeom prst="horizontalScroll">
            <a:avLst/>
          </a:prstGeom>
          <a:solidFill>
            <a:srgbClr val="CCD3DA"/>
          </a:solidFill>
          <a:ln w="28575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D0629A-F646-BC0D-A1B3-FCD144AB657E}"/>
                  </a:ext>
                </a:extLst>
              </p:cNvPr>
              <p:cNvSpPr txBox="1"/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D0629A-F646-BC0D-A1B3-FCD144AB6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blipFill>
                <a:blip r:embed="rId4"/>
                <a:stretch>
                  <a:fillRect t="-3279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5F08B1D-5CFF-11BF-4D3B-5B28B4D595F5}"/>
              </a:ext>
            </a:extLst>
          </p:cNvPr>
          <p:cNvSpPr txBox="1"/>
          <p:nvPr/>
        </p:nvSpPr>
        <p:spPr>
          <a:xfrm>
            <a:off x="1108751" y="3115173"/>
            <a:ext cx="99744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This is a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Hamiltonian PDE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with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energy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F8DBF-E2B2-FCD6-BCAE-999D0E2090E2}"/>
              </a:ext>
            </a:extLst>
          </p:cNvPr>
          <p:cNvGrpSpPr/>
          <p:nvPr/>
        </p:nvGrpSpPr>
        <p:grpSpPr>
          <a:xfrm>
            <a:off x="2814320" y="3558432"/>
            <a:ext cx="6563360" cy="1263317"/>
            <a:chOff x="2814320" y="2629375"/>
            <a:chExt cx="6563360" cy="1263317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8178AF22-F139-279D-7CED-5C582C72815E}"/>
                </a:ext>
              </a:extLst>
            </p:cNvPr>
            <p:cNvSpPr/>
            <p:nvPr/>
          </p:nvSpPr>
          <p:spPr>
            <a:xfrm>
              <a:off x="4424516" y="2629375"/>
              <a:ext cx="3342968" cy="1263317"/>
            </a:xfrm>
            <a:prstGeom prst="horizontalScroll">
              <a:avLst>
                <a:gd name="adj" fmla="val 9163"/>
              </a:avLst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28B5AF-A9AD-AEA1-902E-548430F6F97A}"/>
                    </a:ext>
                  </a:extLst>
                </p:cNvPr>
                <p:cNvSpPr txBox="1"/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28B5AF-A9AD-AEA1-902E-548430F6F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5BEAB5-CAFC-615D-1053-C3807E7E873F}"/>
                  </a:ext>
                </a:extLst>
              </p:cNvPr>
              <p:cNvSpPr txBox="1"/>
              <p:nvPr/>
            </p:nvSpPr>
            <p:spPr>
              <a:xfrm>
                <a:off x="1108751" y="4876200"/>
                <a:ext cx="9974498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5BEAB5-CAFC-615D-1053-C3807E7E8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51" y="4876200"/>
                <a:ext cx="9974498" cy="968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A75C310-B3C0-8AB0-FB51-CACC8A6C607E}"/>
              </a:ext>
            </a:extLst>
          </p:cNvPr>
          <p:cNvGrpSpPr/>
          <p:nvPr/>
        </p:nvGrpSpPr>
        <p:grpSpPr>
          <a:xfrm>
            <a:off x="350518" y="3639966"/>
            <a:ext cx="3268900" cy="1263317"/>
            <a:chOff x="350518" y="3741748"/>
            <a:chExt cx="3268900" cy="1263317"/>
          </a:xfrm>
        </p:grpSpPr>
        <p:sp>
          <p:nvSpPr>
            <p:cNvPr id="22" name="Scroll: Horizontal 21">
              <a:extLst>
                <a:ext uri="{FF2B5EF4-FFF2-40B4-BE49-F238E27FC236}">
                  <a16:creationId xmlns:a16="http://schemas.microsoft.com/office/drawing/2014/main" id="{29942909-2867-3BA7-82BA-B4067A3D2B7D}"/>
                </a:ext>
              </a:extLst>
            </p:cNvPr>
            <p:cNvSpPr/>
            <p:nvPr/>
          </p:nvSpPr>
          <p:spPr>
            <a:xfrm>
              <a:off x="360566" y="3741748"/>
              <a:ext cx="3116163" cy="1263317"/>
            </a:xfrm>
            <a:prstGeom prst="horizontalScroll">
              <a:avLst/>
            </a:prstGeom>
            <a:solidFill>
              <a:srgbClr val="F2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0A732E-F526-6A61-3FD5-BEC268D1B268}"/>
                    </a:ext>
                  </a:extLst>
                </p:cNvPr>
                <p:cNvSpPr txBox="1"/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0A732E-F526-6A61-3FD5-BEC268D1B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852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03C21-8B93-BBBC-B7BE-D3DB233F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3CE38D-053F-C9DB-9429-862F2F8B21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6AC5F-8539-8B9A-4E1D-853C98680E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6AD8F-97DF-4CD1-3325-EFF58538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BED400CC-AE8E-C2EA-FF24-83B6542D18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336E63AD-7F5C-ABE0-5727-943CB68E17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4A0CAE-A1A1-484B-4B94-1F0C8F46BFA2}"/>
              </a:ext>
            </a:extLst>
          </p:cNvPr>
          <p:cNvSpPr txBox="1"/>
          <p:nvPr/>
        </p:nvSpPr>
        <p:spPr>
          <a:xfrm>
            <a:off x="698090" y="1238901"/>
            <a:ext cx="1079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While the framework 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very general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b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</a:b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let’s work with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Benjamin–Bona–Mahony (BBM) equation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to fix ideas…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E1246-2300-EA34-D776-670BB2F62599}"/>
              </a:ext>
            </a:extLst>
          </p:cNvPr>
          <p:cNvSpPr txBox="1"/>
          <p:nvPr/>
        </p:nvSpPr>
        <p:spPr>
          <a:xfrm>
            <a:off x="1108751" y="3115173"/>
            <a:ext cx="99744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This is a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Hamiltonian PDE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with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energy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F1EEF8-BBB3-61DD-7578-AC79D76204F9}"/>
              </a:ext>
            </a:extLst>
          </p:cNvPr>
          <p:cNvGrpSpPr/>
          <p:nvPr/>
        </p:nvGrpSpPr>
        <p:grpSpPr>
          <a:xfrm>
            <a:off x="2814320" y="3558432"/>
            <a:ext cx="6563360" cy="1263317"/>
            <a:chOff x="2814320" y="2629375"/>
            <a:chExt cx="6563360" cy="1263317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3137F737-B679-B651-2690-3036FCB08651}"/>
                </a:ext>
              </a:extLst>
            </p:cNvPr>
            <p:cNvSpPr/>
            <p:nvPr/>
          </p:nvSpPr>
          <p:spPr>
            <a:xfrm>
              <a:off x="4424516" y="2629375"/>
              <a:ext cx="3342968" cy="1263317"/>
            </a:xfrm>
            <a:prstGeom prst="horizontalScroll">
              <a:avLst>
                <a:gd name="adj" fmla="val 9163"/>
              </a:avLst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E83C62-250C-0AC1-5BD1-47217288F769}"/>
                    </a:ext>
                  </a:extLst>
                </p:cNvPr>
                <p:cNvSpPr txBox="1"/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E83C62-250C-0AC1-5BD1-47217288F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57F76BB7-6982-7774-EA90-B351EB1B31A2}"/>
              </a:ext>
            </a:extLst>
          </p:cNvPr>
          <p:cNvSpPr/>
          <p:nvPr/>
        </p:nvSpPr>
        <p:spPr>
          <a:xfrm>
            <a:off x="4109885" y="2051492"/>
            <a:ext cx="3972230" cy="989754"/>
          </a:xfrm>
          <a:prstGeom prst="horizontalScroll">
            <a:avLst/>
          </a:prstGeom>
          <a:solidFill>
            <a:srgbClr val="CCD3DA"/>
          </a:solidFill>
          <a:ln w="28575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6221F-9C65-658C-EDA5-B774C9227443}"/>
                  </a:ext>
                </a:extLst>
              </p:cNvPr>
              <p:cNvSpPr txBox="1"/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6221F-9C65-658C-EDA5-B774C9227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blipFill>
                <a:blip r:embed="rId5"/>
                <a:stretch>
                  <a:fillRect t="-3279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7118A-C58B-5AB7-7FE5-71939581AB13}"/>
              </a:ext>
            </a:extLst>
          </p:cNvPr>
          <p:cNvGrpSpPr/>
          <p:nvPr/>
        </p:nvGrpSpPr>
        <p:grpSpPr>
          <a:xfrm>
            <a:off x="350518" y="3639966"/>
            <a:ext cx="3268900" cy="1263317"/>
            <a:chOff x="350518" y="3741748"/>
            <a:chExt cx="3268900" cy="1263317"/>
          </a:xfrm>
        </p:grpSpPr>
        <p:sp>
          <p:nvSpPr>
            <p:cNvPr id="15" name="Scroll: Horizontal 14">
              <a:extLst>
                <a:ext uri="{FF2B5EF4-FFF2-40B4-BE49-F238E27FC236}">
                  <a16:creationId xmlns:a16="http://schemas.microsoft.com/office/drawing/2014/main" id="{8AEA1499-4758-CD35-6029-E0C1F1CB316C}"/>
                </a:ext>
              </a:extLst>
            </p:cNvPr>
            <p:cNvSpPr/>
            <p:nvPr/>
          </p:nvSpPr>
          <p:spPr>
            <a:xfrm>
              <a:off x="360566" y="3741748"/>
              <a:ext cx="3116163" cy="1263317"/>
            </a:xfrm>
            <a:prstGeom prst="horizontalScroll">
              <a:avLst/>
            </a:prstGeom>
            <a:solidFill>
              <a:srgbClr val="F2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7C7A57-79D0-DC35-A04E-BE62FD01D688}"/>
                    </a:ext>
                  </a:extLst>
                </p:cNvPr>
                <p:cNvSpPr txBox="1"/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7C7A57-79D0-DC35-A04E-BE62FD01D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BA2B8-F2E8-D899-BF5D-97C7A9294FB4}"/>
                  </a:ext>
                </a:extLst>
              </p:cNvPr>
              <p:cNvSpPr txBox="1"/>
              <p:nvPr/>
            </p:nvSpPr>
            <p:spPr>
              <a:xfrm>
                <a:off x="-554180" y="4876200"/>
                <a:ext cx="9974498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BA2B8-F2E8-D899-BF5D-97C7A929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180" y="4876200"/>
                <a:ext cx="9974498" cy="9687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445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26661-6AE8-AF77-87EB-F38F60736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E5ACAB-DA69-3409-0337-C2F7D1EAD1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D8104-46E9-BE2B-31DA-70DC7183AA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7FEFE-30A5-C2A8-30F8-C86E81FF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B1060876-930F-C051-0EB1-5E255EC8B0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37BCC3CA-072E-4515-56B4-0CEF2F13AF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29EAD44-281E-FE9C-C35C-E26FD9898E7F}"/>
              </a:ext>
            </a:extLst>
          </p:cNvPr>
          <p:cNvSpPr txBox="1"/>
          <p:nvPr/>
        </p:nvSpPr>
        <p:spPr>
          <a:xfrm>
            <a:off x="698090" y="1238901"/>
            <a:ext cx="1079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While the framework 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very general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b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</a:b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let’s work with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Benjamin–Bona–Mahony (BBM) equation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to fix ideas…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AA49FC-10F7-5374-52C9-A26DF5D9E393}"/>
              </a:ext>
            </a:extLst>
          </p:cNvPr>
          <p:cNvSpPr txBox="1"/>
          <p:nvPr/>
        </p:nvSpPr>
        <p:spPr>
          <a:xfrm>
            <a:off x="1108751" y="3115173"/>
            <a:ext cx="99744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This is a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Hamiltonian PDE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with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energy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39FDAA-9F57-31A2-6698-52CD255C8EC4}"/>
              </a:ext>
            </a:extLst>
          </p:cNvPr>
          <p:cNvGrpSpPr/>
          <p:nvPr/>
        </p:nvGrpSpPr>
        <p:grpSpPr>
          <a:xfrm>
            <a:off x="2814320" y="3558432"/>
            <a:ext cx="6563360" cy="1263317"/>
            <a:chOff x="2814320" y="2629375"/>
            <a:chExt cx="6563360" cy="1263317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C317C69F-AC7C-07AA-FFB0-38979251E790}"/>
                </a:ext>
              </a:extLst>
            </p:cNvPr>
            <p:cNvSpPr/>
            <p:nvPr/>
          </p:nvSpPr>
          <p:spPr>
            <a:xfrm>
              <a:off x="4424516" y="2629375"/>
              <a:ext cx="3342968" cy="1263317"/>
            </a:xfrm>
            <a:prstGeom prst="horizontalScroll">
              <a:avLst>
                <a:gd name="adj" fmla="val 9163"/>
              </a:avLst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8363812-B193-F0C8-246A-3F19C2357234}"/>
                    </a:ext>
                  </a:extLst>
                </p:cNvPr>
                <p:cNvSpPr txBox="1"/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8363812-B193-F0C8-246A-3F19C2357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BD12DB-E445-8813-5A47-AAC4A3088884}"/>
                  </a:ext>
                </a:extLst>
              </p:cNvPr>
              <p:cNvSpPr txBox="1"/>
              <p:nvPr/>
            </p:nvSpPr>
            <p:spPr>
              <a:xfrm>
                <a:off x="-432874" y="4876200"/>
                <a:ext cx="9974498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BD12DB-E445-8813-5A47-AAC4A3088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874" y="4876200"/>
                <a:ext cx="997449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ED168A8D-B8CA-A97B-B419-ED1C2A703489}"/>
              </a:ext>
            </a:extLst>
          </p:cNvPr>
          <p:cNvSpPr/>
          <p:nvPr/>
        </p:nvSpPr>
        <p:spPr>
          <a:xfrm>
            <a:off x="4109885" y="2051492"/>
            <a:ext cx="3972230" cy="989754"/>
          </a:xfrm>
          <a:prstGeom prst="horizontalScroll">
            <a:avLst/>
          </a:prstGeom>
          <a:solidFill>
            <a:srgbClr val="CCD3DA"/>
          </a:solidFill>
          <a:ln w="28575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67E859-A4B1-E55C-AA9D-76F6D4874D14}"/>
                  </a:ext>
                </a:extLst>
              </p:cNvPr>
              <p:cNvSpPr txBox="1"/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67E859-A4B1-E55C-AA9D-76F6D4874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blipFill>
                <a:blip r:embed="rId6"/>
                <a:stretch>
                  <a:fillRect t="-3279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92820ED-7ABA-D0A8-2842-22F21F139998}"/>
              </a:ext>
            </a:extLst>
          </p:cNvPr>
          <p:cNvGrpSpPr/>
          <p:nvPr/>
        </p:nvGrpSpPr>
        <p:grpSpPr>
          <a:xfrm>
            <a:off x="350518" y="3639966"/>
            <a:ext cx="3268900" cy="1263317"/>
            <a:chOff x="350518" y="3741748"/>
            <a:chExt cx="3268900" cy="1263317"/>
          </a:xfrm>
        </p:grpSpPr>
        <p:sp>
          <p:nvSpPr>
            <p:cNvPr id="15" name="Scroll: Horizontal 14">
              <a:extLst>
                <a:ext uri="{FF2B5EF4-FFF2-40B4-BE49-F238E27FC236}">
                  <a16:creationId xmlns:a16="http://schemas.microsoft.com/office/drawing/2014/main" id="{41A020A0-C5BA-DF6E-9654-2109016B871B}"/>
                </a:ext>
              </a:extLst>
            </p:cNvPr>
            <p:cNvSpPr/>
            <p:nvPr/>
          </p:nvSpPr>
          <p:spPr>
            <a:xfrm>
              <a:off x="360566" y="3741748"/>
              <a:ext cx="3116163" cy="1263317"/>
            </a:xfrm>
            <a:prstGeom prst="horizontalScroll">
              <a:avLst/>
            </a:prstGeom>
            <a:solidFill>
              <a:srgbClr val="F2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F929EB-A781-43E7-EA31-36D8AF9B9D49}"/>
                    </a:ext>
                  </a:extLst>
                </p:cNvPr>
                <p:cNvSpPr txBox="1"/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F929EB-A781-43E7-EA31-36D8AF9B9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459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23C0E-B2C1-807F-28F4-992552F9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04C3F43A-145E-3A81-BF48-B8C924D65F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B4931-9E27-FDB6-0098-9A65471ADD59}"/>
              </a:ext>
            </a:extLst>
          </p:cNvPr>
          <p:cNvSpPr txBox="1"/>
          <p:nvPr/>
        </p:nvSpPr>
        <p:spPr>
          <a:xfrm>
            <a:off x="619760" y="751344"/>
            <a:ext cx="5476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CONSERVATIVE NUMERICAL</a:t>
            </a:r>
            <a:b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INTEGRATORS VIA</a:t>
            </a:r>
            <a:b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AUXILIARY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1CCCC-798F-5273-2AEC-0E10E3DB5F20}"/>
              </a:ext>
            </a:extLst>
          </p:cNvPr>
          <p:cNvSpPr txBox="1"/>
          <p:nvPr/>
        </p:nvSpPr>
        <p:spPr>
          <a:xfrm>
            <a:off x="619760" y="3152002"/>
            <a:ext cx="904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Boris Andrews</a:t>
            </a:r>
            <a:r>
              <a:rPr lang="en-GB" sz="2400" b="1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|</a:t>
            </a:r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B0502040204020203" pitchFamily="2" charset="0"/>
              </a:rPr>
              <a:t> </a:t>
            </a:r>
            <a:r>
              <a:rPr lang="en-GB" sz="2400" dirty="0">
                <a:solidFill>
                  <a:srgbClr val="FF696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alatino Linotype" panose="02040502050505030304" pitchFamily="18" charset="0"/>
                <a:cs typeface="Sabon Next LT" panose="020B0502040204020203" pitchFamily="2" charset="0"/>
              </a:rPr>
              <a:t>Patrick Farrell</a:t>
            </a:r>
            <a:endParaRPr lang="en-GB" sz="2400" i="1" dirty="0">
              <a:solidFill>
                <a:srgbClr val="FF696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alatino Linotype" panose="02040502050505030304" pitchFamily="18" charset="0"/>
              <a:cs typeface="Sabon Next LT" panose="020B05020402040202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SIAM CSE25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(MS2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7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Sabon Next LT" panose="020B05020402040202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March 4</a:t>
            </a:r>
            <a:r>
              <a:rPr kumimoji="0" lang="en-GB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Sabon Next LT" panose="020B0502040204020203" pitchFamily="2" charset="0"/>
              </a:rPr>
              <a:t> 2025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9414EA-3F7D-142F-1B51-84F3752ED640}"/>
              </a:ext>
            </a:extLst>
          </p:cNvPr>
          <p:cNvGrpSpPr/>
          <p:nvPr/>
        </p:nvGrpSpPr>
        <p:grpSpPr>
          <a:xfrm>
            <a:off x="4108091" y="485099"/>
            <a:ext cx="7311516" cy="4063550"/>
            <a:chOff x="4108091" y="485099"/>
            <a:chExt cx="7311516" cy="40635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F8BDD99-2E0B-FD3F-DBD5-46319DB43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6597" y="485099"/>
              <a:ext cx="3221310" cy="32072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696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Arc 1">
              <a:extLst>
                <a:ext uri="{FF2B5EF4-FFF2-40B4-BE49-F238E27FC236}">
                  <a16:creationId xmlns:a16="http://schemas.microsoft.com/office/drawing/2014/main" id="{7EBDEF80-058B-72C2-5267-23EF6FEFA379}"/>
                </a:ext>
              </a:extLst>
            </p:cNvPr>
            <p:cNvSpPr/>
            <p:nvPr/>
          </p:nvSpPr>
          <p:spPr>
            <a:xfrm rot="10800000" flipH="1" flipV="1">
              <a:off x="4108091" y="3063446"/>
              <a:ext cx="7311516" cy="1485203"/>
            </a:xfrm>
            <a:prstGeom prst="arc">
              <a:avLst>
                <a:gd name="adj1" fmla="val 11467537"/>
                <a:gd name="adj2" fmla="val 16236673"/>
              </a:avLst>
            </a:prstGeom>
            <a:ln w="38100">
              <a:solidFill>
                <a:srgbClr val="FF6565"/>
              </a:solidFill>
              <a:headEnd type="arrow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A4D50F-BB9B-FA70-069A-40DB8BFF4E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3" t="3224" r="1503" b="32709"/>
          <a:stretch/>
        </p:blipFill>
        <p:spPr>
          <a:xfrm>
            <a:off x="3787282" y="4218906"/>
            <a:ext cx="7638797" cy="21072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6969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9947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4609-4A05-54AB-72AA-75190DC96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FF8276-7214-B62B-1934-E1678AA41D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502552-6AC0-D55B-866F-EB7A3239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DD8D8-72D6-C0EC-395B-7DAF2E46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59FD5DC2-C8E2-9FBA-72C2-CD838EDAFE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8BF69422-CEBC-D7C5-CDD2-FAC9C733BB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83EA64-3E47-6F91-0962-1AA9C320B015}"/>
              </a:ext>
            </a:extLst>
          </p:cNvPr>
          <p:cNvSpPr txBox="1"/>
          <p:nvPr/>
        </p:nvSpPr>
        <p:spPr>
          <a:xfrm>
            <a:off x="698090" y="1238901"/>
            <a:ext cx="1079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While the framework 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very general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b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</a:b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let’s work with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Benjamin–Bona–Mahony (BBM) equation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to fix ideas…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D022E-9361-F1EC-9AA9-8839B439C32E}"/>
              </a:ext>
            </a:extLst>
          </p:cNvPr>
          <p:cNvSpPr txBox="1"/>
          <p:nvPr/>
        </p:nvSpPr>
        <p:spPr>
          <a:xfrm>
            <a:off x="1108751" y="3115173"/>
            <a:ext cx="99744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This is a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Hamiltonian PDE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with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energy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170E5-EEEE-0A3B-C624-603F8DE35677}"/>
              </a:ext>
            </a:extLst>
          </p:cNvPr>
          <p:cNvGrpSpPr/>
          <p:nvPr/>
        </p:nvGrpSpPr>
        <p:grpSpPr>
          <a:xfrm>
            <a:off x="2814320" y="3558432"/>
            <a:ext cx="6563360" cy="1263317"/>
            <a:chOff x="2814320" y="2629375"/>
            <a:chExt cx="6563360" cy="1263317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70E79DE7-C0F9-B91D-FCD4-9ED86DA126F6}"/>
                </a:ext>
              </a:extLst>
            </p:cNvPr>
            <p:cNvSpPr/>
            <p:nvPr/>
          </p:nvSpPr>
          <p:spPr>
            <a:xfrm>
              <a:off x="4424516" y="2629375"/>
              <a:ext cx="3342968" cy="1263317"/>
            </a:xfrm>
            <a:prstGeom prst="horizontalScroll">
              <a:avLst>
                <a:gd name="adj" fmla="val 9163"/>
              </a:avLst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CC6CF1B-9155-DFE0-F26F-D86D204784FB}"/>
                    </a:ext>
                  </a:extLst>
                </p:cNvPr>
                <p:cNvSpPr txBox="1"/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CC6CF1B-9155-DFE0-F26F-D86D20478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9ADAA1-16E6-566B-9B14-3D437846E819}"/>
                  </a:ext>
                </a:extLst>
              </p:cNvPr>
              <p:cNvSpPr txBox="1"/>
              <p:nvPr/>
            </p:nvSpPr>
            <p:spPr>
              <a:xfrm>
                <a:off x="1108751" y="4876200"/>
                <a:ext cx="9974498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GB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9ADAA1-16E6-566B-9B14-3D437846E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51" y="4876200"/>
                <a:ext cx="997449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6BFB3635-22FD-940A-722B-E202B2EA6612}"/>
              </a:ext>
            </a:extLst>
          </p:cNvPr>
          <p:cNvSpPr/>
          <p:nvPr/>
        </p:nvSpPr>
        <p:spPr>
          <a:xfrm>
            <a:off x="4109885" y="2051492"/>
            <a:ext cx="3972230" cy="989754"/>
          </a:xfrm>
          <a:prstGeom prst="horizontalScroll">
            <a:avLst/>
          </a:prstGeom>
          <a:solidFill>
            <a:srgbClr val="CCD3DA"/>
          </a:solidFill>
          <a:ln w="28575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4B28C9-0E28-34E7-38BC-2FAF66E510B6}"/>
                  </a:ext>
                </a:extLst>
              </p:cNvPr>
              <p:cNvSpPr txBox="1"/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4B28C9-0E28-34E7-38BC-2FAF66E51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blipFill>
                <a:blip r:embed="rId6"/>
                <a:stretch>
                  <a:fillRect t="-3279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942A83C-52E7-52BE-B844-CCE66FC993B2}"/>
              </a:ext>
            </a:extLst>
          </p:cNvPr>
          <p:cNvGrpSpPr/>
          <p:nvPr/>
        </p:nvGrpSpPr>
        <p:grpSpPr>
          <a:xfrm>
            <a:off x="350518" y="3639966"/>
            <a:ext cx="3268900" cy="1263317"/>
            <a:chOff x="350518" y="3741748"/>
            <a:chExt cx="3268900" cy="1263317"/>
          </a:xfrm>
        </p:grpSpPr>
        <p:sp>
          <p:nvSpPr>
            <p:cNvPr id="18" name="Scroll: Horizontal 17">
              <a:extLst>
                <a:ext uri="{FF2B5EF4-FFF2-40B4-BE49-F238E27FC236}">
                  <a16:creationId xmlns:a16="http://schemas.microsoft.com/office/drawing/2014/main" id="{57AE3C02-652F-BCAF-8395-E74B5B45A9F3}"/>
                </a:ext>
              </a:extLst>
            </p:cNvPr>
            <p:cNvSpPr/>
            <p:nvPr/>
          </p:nvSpPr>
          <p:spPr>
            <a:xfrm>
              <a:off x="360566" y="3741748"/>
              <a:ext cx="3116163" cy="1263317"/>
            </a:xfrm>
            <a:prstGeom prst="horizontalScroll">
              <a:avLst/>
            </a:prstGeom>
            <a:solidFill>
              <a:srgbClr val="F2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F3AD31-54DE-493F-7501-05D8BF24B9C2}"/>
                    </a:ext>
                  </a:extLst>
                </p:cNvPr>
                <p:cNvSpPr txBox="1"/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F3AD31-54DE-493F-7501-05D8BF24B9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CE765AF6-0DA0-83BE-929D-154786BBC6E5}"/>
              </a:ext>
            </a:extLst>
          </p:cNvPr>
          <p:cNvSpPr/>
          <p:nvPr/>
        </p:nvSpPr>
        <p:spPr>
          <a:xfrm>
            <a:off x="530942" y="4315938"/>
            <a:ext cx="5657942" cy="2600572"/>
          </a:xfrm>
          <a:prstGeom prst="arc">
            <a:avLst>
              <a:gd name="adj1" fmla="val 16196026"/>
              <a:gd name="adj2" fmla="val 20983817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911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6A22F-4A8C-070E-F3F2-5F130519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7C7735-4F6E-A88D-544C-ED2D4B237E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3037FC-2713-C521-99AC-2DE3EB7A8D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5859D-BDE6-B058-D20D-D7FEF555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4DEB1C24-C012-F594-A008-9B149A332C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F152BE62-304A-B93F-62EE-51BC80D2CC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333A8C-3BEC-EDCE-D2CA-CCA2BEE5B02F}"/>
              </a:ext>
            </a:extLst>
          </p:cNvPr>
          <p:cNvSpPr txBox="1"/>
          <p:nvPr/>
        </p:nvSpPr>
        <p:spPr>
          <a:xfrm>
            <a:off x="698090" y="1238901"/>
            <a:ext cx="1079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While the framework 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very general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b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</a:b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let’s work with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Benjamin–Bona–Mahony (BBM) equation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to fix ideas…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79DB-F5FC-6C4C-B8D6-DE5F296602CD}"/>
              </a:ext>
            </a:extLst>
          </p:cNvPr>
          <p:cNvSpPr txBox="1"/>
          <p:nvPr/>
        </p:nvSpPr>
        <p:spPr>
          <a:xfrm>
            <a:off x="1108751" y="3115173"/>
            <a:ext cx="99744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This is a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Hamiltonian PDE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with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energy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4D39F3-F27E-3CE8-CDF2-38A76B506E2F}"/>
              </a:ext>
            </a:extLst>
          </p:cNvPr>
          <p:cNvGrpSpPr/>
          <p:nvPr/>
        </p:nvGrpSpPr>
        <p:grpSpPr>
          <a:xfrm>
            <a:off x="2814320" y="3558432"/>
            <a:ext cx="6563360" cy="1263317"/>
            <a:chOff x="2814320" y="2629375"/>
            <a:chExt cx="6563360" cy="1263317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739B3F08-D66B-3173-2D85-FE6B56A4B175}"/>
                </a:ext>
              </a:extLst>
            </p:cNvPr>
            <p:cNvSpPr/>
            <p:nvPr/>
          </p:nvSpPr>
          <p:spPr>
            <a:xfrm>
              <a:off x="4424516" y="2629375"/>
              <a:ext cx="3342968" cy="1263317"/>
            </a:xfrm>
            <a:prstGeom prst="horizontalScroll">
              <a:avLst>
                <a:gd name="adj" fmla="val 9163"/>
              </a:avLst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C68342-07E5-ADF0-2A3B-ADA3AAE48B3A}"/>
                    </a:ext>
                  </a:extLst>
                </p:cNvPr>
                <p:cNvSpPr txBox="1"/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C68342-07E5-ADF0-2A3B-ADA3AAE48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D2A85F-2515-8963-F694-53399FF92430}"/>
                  </a:ext>
                </a:extLst>
              </p:cNvPr>
              <p:cNvSpPr txBox="1"/>
              <p:nvPr/>
            </p:nvSpPr>
            <p:spPr>
              <a:xfrm>
                <a:off x="1108751" y="4876200"/>
                <a:ext cx="9974498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40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D2A85F-2515-8963-F694-53399FF92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51" y="4876200"/>
                <a:ext cx="997449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4EC30427-D3B1-14CC-4E3E-5C5DCC41CD21}"/>
              </a:ext>
            </a:extLst>
          </p:cNvPr>
          <p:cNvSpPr/>
          <p:nvPr/>
        </p:nvSpPr>
        <p:spPr>
          <a:xfrm>
            <a:off x="4109885" y="2051492"/>
            <a:ext cx="3972230" cy="989754"/>
          </a:xfrm>
          <a:prstGeom prst="horizontalScroll">
            <a:avLst/>
          </a:prstGeom>
          <a:solidFill>
            <a:srgbClr val="CCD3DA"/>
          </a:solidFill>
          <a:ln w="28575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9471C0-FB02-8886-E332-A642D37A1F5F}"/>
                  </a:ext>
                </a:extLst>
              </p:cNvPr>
              <p:cNvSpPr txBox="1"/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9471C0-FB02-8886-E332-A642D37A1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blipFill>
                <a:blip r:embed="rId6"/>
                <a:stretch>
                  <a:fillRect t="-3279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EDAD97D-6F02-1496-8067-757F01AE76C1}"/>
              </a:ext>
            </a:extLst>
          </p:cNvPr>
          <p:cNvGrpSpPr/>
          <p:nvPr/>
        </p:nvGrpSpPr>
        <p:grpSpPr>
          <a:xfrm>
            <a:off x="350518" y="3639966"/>
            <a:ext cx="3268900" cy="1263317"/>
            <a:chOff x="350518" y="3741748"/>
            <a:chExt cx="3268900" cy="1263317"/>
          </a:xfrm>
        </p:grpSpPr>
        <p:sp>
          <p:nvSpPr>
            <p:cNvPr id="18" name="Scroll: Horizontal 17">
              <a:extLst>
                <a:ext uri="{FF2B5EF4-FFF2-40B4-BE49-F238E27FC236}">
                  <a16:creationId xmlns:a16="http://schemas.microsoft.com/office/drawing/2014/main" id="{5FB0AFD4-D002-E920-E50F-2F047263866B}"/>
                </a:ext>
              </a:extLst>
            </p:cNvPr>
            <p:cNvSpPr/>
            <p:nvPr/>
          </p:nvSpPr>
          <p:spPr>
            <a:xfrm>
              <a:off x="360566" y="3741748"/>
              <a:ext cx="3116163" cy="1263317"/>
            </a:xfrm>
            <a:prstGeom prst="horizontalScroll">
              <a:avLst/>
            </a:prstGeom>
            <a:solidFill>
              <a:srgbClr val="F2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1F6670-BC97-E243-4015-B1304A06F00C}"/>
                    </a:ext>
                  </a:extLst>
                </p:cNvPr>
                <p:cNvSpPr txBox="1"/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1F6670-BC97-E243-4015-B1304A06F0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4206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25B43-66DA-D6C2-3200-EFD81FF31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58DB3A-F9FD-967C-63F3-A80D2E3C81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04D4CF-AD14-88B7-A6B3-04A3E7C25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2F71B-C273-3979-1D52-97DA7042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10957B40-11B6-201B-AED6-684692804F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7E486063-09B3-9ABE-E104-26DB5E39E7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7B4A73-1A04-21D5-836B-F7ABBDA9DECE}"/>
              </a:ext>
            </a:extLst>
          </p:cNvPr>
          <p:cNvSpPr txBox="1"/>
          <p:nvPr/>
        </p:nvSpPr>
        <p:spPr>
          <a:xfrm>
            <a:off x="698090" y="1238901"/>
            <a:ext cx="1079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While the framework 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very general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b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</a:b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let’s work with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Benjamin–Bona–Mahony (BBM) equation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to fix ideas…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39110-CBFA-DCC7-A995-CA3930CE31EC}"/>
              </a:ext>
            </a:extLst>
          </p:cNvPr>
          <p:cNvSpPr txBox="1"/>
          <p:nvPr/>
        </p:nvSpPr>
        <p:spPr>
          <a:xfrm>
            <a:off x="1108751" y="3115173"/>
            <a:ext cx="99744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This is a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Hamiltonian PDE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with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energy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6C61C-67D8-D647-0055-386A4675EBF9}"/>
              </a:ext>
            </a:extLst>
          </p:cNvPr>
          <p:cNvGrpSpPr/>
          <p:nvPr/>
        </p:nvGrpSpPr>
        <p:grpSpPr>
          <a:xfrm>
            <a:off x="2814320" y="3558432"/>
            <a:ext cx="6563360" cy="1263317"/>
            <a:chOff x="2814320" y="2629375"/>
            <a:chExt cx="6563360" cy="1263317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865B2261-D366-B99D-A7C4-6B89E684FB36}"/>
                </a:ext>
              </a:extLst>
            </p:cNvPr>
            <p:cNvSpPr/>
            <p:nvPr/>
          </p:nvSpPr>
          <p:spPr>
            <a:xfrm>
              <a:off x="4424516" y="2629375"/>
              <a:ext cx="3342968" cy="1263317"/>
            </a:xfrm>
            <a:prstGeom prst="horizontalScroll">
              <a:avLst>
                <a:gd name="adj" fmla="val 9163"/>
              </a:avLst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4542B7C-AF69-5DBA-0857-0E6A22C893ED}"/>
                    </a:ext>
                  </a:extLst>
                </p:cNvPr>
                <p:cNvSpPr txBox="1"/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4542B7C-AF69-5DBA-0857-0E6A22C89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320" y="2836389"/>
                  <a:ext cx="6563360" cy="9687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20E234-0A44-08EA-F931-935F8438DA0F}"/>
                  </a:ext>
                </a:extLst>
              </p:cNvPr>
              <p:cNvSpPr txBox="1"/>
              <p:nvPr/>
            </p:nvSpPr>
            <p:spPr>
              <a:xfrm>
                <a:off x="1108751" y="4876200"/>
                <a:ext cx="9974498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40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20E234-0A44-08EA-F931-935F8438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51" y="4876200"/>
                <a:ext cx="997449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4B595C2A-7E63-3230-F887-46EC76184816}"/>
              </a:ext>
            </a:extLst>
          </p:cNvPr>
          <p:cNvSpPr/>
          <p:nvPr/>
        </p:nvSpPr>
        <p:spPr>
          <a:xfrm>
            <a:off x="4109885" y="2051492"/>
            <a:ext cx="3972230" cy="989754"/>
          </a:xfrm>
          <a:prstGeom prst="horizontalScroll">
            <a:avLst/>
          </a:prstGeom>
          <a:solidFill>
            <a:srgbClr val="CCD3DA"/>
          </a:solidFill>
          <a:ln w="28575">
            <a:solidFill>
              <a:srgbClr val="0021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CD25D1-8936-9582-C094-D7D25D4E7D80}"/>
                  </a:ext>
                </a:extLst>
              </p:cNvPr>
              <p:cNvSpPr txBox="1"/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CD25D1-8936-9582-C094-D7D25D4E7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320" y="2342677"/>
                <a:ext cx="6563360" cy="369332"/>
              </a:xfrm>
              <a:prstGeom prst="rect">
                <a:avLst/>
              </a:prstGeom>
              <a:blipFill>
                <a:blip r:embed="rId6"/>
                <a:stretch>
                  <a:fillRect t="-3279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D740A4A-C819-BE66-82CA-CE711B4A78DD}"/>
              </a:ext>
            </a:extLst>
          </p:cNvPr>
          <p:cNvGrpSpPr/>
          <p:nvPr/>
        </p:nvGrpSpPr>
        <p:grpSpPr>
          <a:xfrm>
            <a:off x="350518" y="3639966"/>
            <a:ext cx="3268900" cy="1263317"/>
            <a:chOff x="350518" y="3741748"/>
            <a:chExt cx="3268900" cy="1263317"/>
          </a:xfrm>
        </p:grpSpPr>
        <p:sp>
          <p:nvSpPr>
            <p:cNvPr id="14" name="Scroll: Horizontal 13">
              <a:extLst>
                <a:ext uri="{FF2B5EF4-FFF2-40B4-BE49-F238E27FC236}">
                  <a16:creationId xmlns:a16="http://schemas.microsoft.com/office/drawing/2014/main" id="{B04598ED-3ECD-5A16-D904-CBDC914062BE}"/>
                </a:ext>
              </a:extLst>
            </p:cNvPr>
            <p:cNvSpPr/>
            <p:nvPr/>
          </p:nvSpPr>
          <p:spPr>
            <a:xfrm>
              <a:off x="360566" y="3741748"/>
              <a:ext cx="3116163" cy="1263317"/>
            </a:xfrm>
            <a:prstGeom prst="horizontalScroll">
              <a:avLst/>
            </a:prstGeom>
            <a:solidFill>
              <a:srgbClr val="F2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012709A-9032-EE65-8F78-65ED0925D16F}"/>
                    </a:ext>
                  </a:extLst>
                </p:cNvPr>
                <p:cNvSpPr txBox="1"/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012709A-9032-EE65-8F78-65ED0925D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18" y="4001186"/>
                  <a:ext cx="3268900" cy="6914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478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38A8A79-A734-73F9-8DC1-C6CC6D86AD22}"/>
              </a:ext>
            </a:extLst>
          </p:cNvPr>
          <p:cNvGrpSpPr/>
          <p:nvPr/>
        </p:nvGrpSpPr>
        <p:grpSpPr>
          <a:xfrm>
            <a:off x="1622965" y="1593066"/>
            <a:ext cx="8946070" cy="5719564"/>
            <a:chOff x="1622965" y="1593066"/>
            <a:chExt cx="8946070" cy="571956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73C13B7-CB68-0C12-4E7A-262E51A43DCC}"/>
                </a:ext>
              </a:extLst>
            </p:cNvPr>
            <p:cNvGrpSpPr/>
            <p:nvPr/>
          </p:nvGrpSpPr>
          <p:grpSpPr>
            <a:xfrm>
              <a:off x="1622965" y="2511704"/>
              <a:ext cx="8946070" cy="4800926"/>
              <a:chOff x="753995" y="1695311"/>
              <a:chExt cx="10684009" cy="573359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966C5D1-D340-F85E-4501-9A86BDCE4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3995" y="1695311"/>
                <a:ext cx="10684009" cy="2080845"/>
              </a:xfrm>
              <a:prstGeom prst="rect">
                <a:avLst/>
              </a:prstGeom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81104F6C-675C-8FF4-BC4C-7F3561E729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1" t="3306" r="15444" b="10712"/>
              <a:stretch/>
            </p:blipFill>
            <p:spPr bwMode="auto">
              <a:xfrm>
                <a:off x="2573439" y="3715458"/>
                <a:ext cx="2228074" cy="3713451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CEB9FEF-CAD0-E59E-F9C1-94CAFD733C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38" t="17047" r="22138" b="13297"/>
              <a:stretch/>
            </p:blipFill>
            <p:spPr bwMode="auto">
              <a:xfrm>
                <a:off x="4981964" y="3715458"/>
                <a:ext cx="2228074" cy="3713451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E7CDBB93-8ED7-021E-6BBF-37F91A1E5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28" r="24062"/>
              <a:stretch/>
            </p:blipFill>
            <p:spPr bwMode="auto">
              <a:xfrm>
                <a:off x="7390487" y="3715459"/>
                <a:ext cx="2228074" cy="3713451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E643E0-F0A7-CE17-6E81-9D8E6EA808F9}"/>
                </a:ext>
              </a:extLst>
            </p:cNvPr>
            <p:cNvSpPr txBox="1"/>
            <p:nvPr/>
          </p:nvSpPr>
          <p:spPr>
            <a:xfrm>
              <a:off x="1622965" y="1593066"/>
              <a:ext cx="8946070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The </a:t>
              </a:r>
              <a:r>
                <a:rPr lang="en-GB" sz="3200" b="1" dirty="0">
                  <a:solidFill>
                    <a:srgbClr val="C00000"/>
                  </a:solidFill>
                  <a:latin typeface="Trade Gothic Next HvyCd" panose="020B0906040303020004" pitchFamily="34" charset="0"/>
                </a:rPr>
                <a:t>energy-conserving scheme</a:t>
              </a:r>
              <a:r>
                <a:rPr lang="en-GB" sz="32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given by our framework will give will be </a:t>
              </a:r>
              <a:r>
                <a:rPr lang="en-GB" sz="3200" b="1" dirty="0">
                  <a:solidFill>
                    <a:srgbClr val="C00000"/>
                  </a:solidFill>
                  <a:latin typeface="Trade Gothic Next HvyCd" panose="020B0906040303020004" pitchFamily="34" charset="0"/>
                </a:rPr>
                <a:t>identical </a:t>
              </a:r>
              <a:r>
                <a:rPr lang="en-GB" sz="32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to that proposed in: 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6C0359-CE7C-AF4C-4829-F3B082A29CFB}"/>
              </a:ext>
            </a:extLst>
          </p:cNvPr>
          <p:cNvSpPr/>
          <p:nvPr/>
        </p:nvSpPr>
        <p:spPr>
          <a:xfrm>
            <a:off x="4297680" y="405529"/>
            <a:ext cx="3596640" cy="985758"/>
          </a:xfrm>
          <a:prstGeom prst="roundRect">
            <a:avLst>
              <a:gd name="adj" fmla="val 34280"/>
            </a:avLst>
          </a:prstGeom>
          <a:solidFill>
            <a:srgbClr val="C0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Trade Gothic Next HvyCd" panose="020B0906040303020004" pitchFamily="34" charset="0"/>
              </a:rPr>
              <a:t>DISCLAIMER!</a:t>
            </a:r>
          </a:p>
        </p:txBody>
      </p:sp>
    </p:spTree>
    <p:extLst>
      <p:ext uri="{BB962C8B-B14F-4D97-AF65-F5344CB8AC3E}">
        <p14:creationId xmlns:p14="http://schemas.microsoft.com/office/powerpoint/2010/main" val="238296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F11FF-1DD6-AD91-3C41-0EC7304DF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AD894CB-76C8-2E8A-8144-784221AE2115}"/>
              </a:ext>
            </a:extLst>
          </p:cNvPr>
          <p:cNvGrpSpPr/>
          <p:nvPr/>
        </p:nvGrpSpPr>
        <p:grpSpPr>
          <a:xfrm>
            <a:off x="1622965" y="1821021"/>
            <a:ext cx="8946070" cy="5491609"/>
            <a:chOff x="1622965" y="1821021"/>
            <a:chExt cx="8946070" cy="549160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466792-7B1B-E7E5-861C-510606E9AF87}"/>
                </a:ext>
              </a:extLst>
            </p:cNvPr>
            <p:cNvGrpSpPr/>
            <p:nvPr/>
          </p:nvGrpSpPr>
          <p:grpSpPr>
            <a:xfrm>
              <a:off x="1622965" y="2511704"/>
              <a:ext cx="8946070" cy="4800926"/>
              <a:chOff x="753995" y="1695311"/>
              <a:chExt cx="10684009" cy="573359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93C481B-E809-5BB6-93CB-56657AFD5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3995" y="1695311"/>
                <a:ext cx="10684009" cy="2080845"/>
              </a:xfrm>
              <a:prstGeom prst="rect">
                <a:avLst/>
              </a:prstGeom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2CC80A5C-B71A-A1C7-5694-0F222201F3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1" t="3306" r="15444" b="10712"/>
              <a:stretch/>
            </p:blipFill>
            <p:spPr bwMode="auto">
              <a:xfrm>
                <a:off x="2573439" y="3715458"/>
                <a:ext cx="2228074" cy="3713451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870336B1-4176-08F1-C501-E625DA1209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38" t="17047" r="22138" b="13297"/>
              <a:stretch/>
            </p:blipFill>
            <p:spPr bwMode="auto">
              <a:xfrm>
                <a:off x="4981964" y="3715458"/>
                <a:ext cx="2228074" cy="3713451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10A88913-72E4-C792-A1D7-CB5C540AA2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28" r="24062"/>
              <a:stretch/>
            </p:blipFill>
            <p:spPr bwMode="auto">
              <a:xfrm>
                <a:off x="7390487" y="3715459"/>
                <a:ext cx="2228074" cy="3713451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6CADFB-EA1F-64C6-42BE-38594B4D13DC}"/>
                </a:ext>
              </a:extLst>
            </p:cNvPr>
            <p:cNvSpPr txBox="1"/>
            <p:nvPr/>
          </p:nvSpPr>
          <p:spPr>
            <a:xfrm>
              <a:off x="1622965" y="1821021"/>
              <a:ext cx="894607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32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I’m just using it as a </a:t>
              </a:r>
              <a:r>
                <a:rPr lang="en-GB" sz="32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demo </a:t>
              </a:r>
              <a:r>
                <a:rPr lang="en-GB" sz="32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for the </a:t>
              </a:r>
              <a:r>
                <a:rPr lang="en-GB" sz="32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framework </a:t>
              </a:r>
              <a:r>
                <a:rPr lang="en-GB" sz="3200" dirty="0">
                  <a:solidFill>
                    <a:srgbClr val="C00000"/>
                  </a:solidFill>
                  <a:latin typeface="Trade Gothic Next Cond" panose="020B0506040303020004" pitchFamily="34" charset="0"/>
                  <a:sym typeface="Wingdings" panose="05000000000000000000" pitchFamily="2" charset="2"/>
                </a:rPr>
                <a:t></a:t>
              </a:r>
              <a:endParaRPr lang="en-GB" sz="3200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FC61DD-B3DD-04DD-40E9-3FC6F83F70E5}"/>
              </a:ext>
            </a:extLst>
          </p:cNvPr>
          <p:cNvSpPr/>
          <p:nvPr/>
        </p:nvSpPr>
        <p:spPr>
          <a:xfrm>
            <a:off x="4297680" y="405529"/>
            <a:ext cx="3596640" cy="985758"/>
          </a:xfrm>
          <a:prstGeom prst="roundRect">
            <a:avLst>
              <a:gd name="adj" fmla="val 34280"/>
            </a:avLst>
          </a:prstGeom>
          <a:solidFill>
            <a:srgbClr val="C0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Trade Gothic Next HvyCd" panose="020B0906040303020004" pitchFamily="34" charset="0"/>
              </a:rPr>
              <a:t>DISCLAIMER!</a:t>
            </a:r>
          </a:p>
        </p:txBody>
      </p:sp>
    </p:spTree>
    <p:extLst>
      <p:ext uri="{BB962C8B-B14F-4D97-AF65-F5344CB8AC3E}">
        <p14:creationId xmlns:p14="http://schemas.microsoft.com/office/powerpoint/2010/main" val="992838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D78F-477C-BC0D-2152-CC8AEFE61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A294CC27-CB13-F222-2976-F0C1580F98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EE7196-A3E4-998D-53CB-B700725E52FD}"/>
              </a:ext>
            </a:extLst>
          </p:cNvPr>
          <p:cNvSpPr txBox="1"/>
          <p:nvPr/>
        </p:nvSpPr>
        <p:spPr>
          <a:xfrm>
            <a:off x="619760" y="1522024"/>
            <a:ext cx="9042400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1. TIMESTEPPING DEFINITION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2. TEST FUNCTION IDENTIFICATION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3. AV INTRODUCTION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4. RHS MODIFICATION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C9609A-7532-206C-34DF-9518C2DA2B52}"/>
              </a:ext>
            </a:extLst>
          </p:cNvPr>
          <p:cNvSpPr/>
          <p:nvPr/>
        </p:nvSpPr>
        <p:spPr>
          <a:xfrm>
            <a:off x="1444335" y="2639027"/>
            <a:ext cx="5959355" cy="1745319"/>
          </a:xfrm>
          <a:prstGeom prst="rect">
            <a:avLst/>
          </a:prstGeom>
          <a:solidFill>
            <a:srgbClr val="0021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119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F992C-1D8B-11F3-1569-5521DA525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5AD4F5F-32CA-D1AD-76CC-DF3D0B2EC5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C94414-48C6-E562-A7BF-277985D392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8E611-F90B-0255-9942-1755C46A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6FB84C8F-B096-23F6-1F51-864159416F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8743BE7-5D82-15E9-65B0-EE7CD8973815}"/>
              </a:ext>
            </a:extLst>
          </p:cNvPr>
          <p:cNvGrpSpPr/>
          <p:nvPr/>
        </p:nvGrpSpPr>
        <p:grpSpPr>
          <a:xfrm>
            <a:off x="2563268" y="3043744"/>
            <a:ext cx="7065463" cy="2393944"/>
            <a:chOff x="3293805" y="2791356"/>
            <a:chExt cx="6996637" cy="23939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4C8AB8-2BDD-B635-DA21-577D6E81655D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2393944"/>
              <a:chOff x="3455188" y="3877506"/>
              <a:chExt cx="6593690" cy="2393944"/>
            </a:xfrm>
          </p:grpSpPr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98D49BBF-3E84-8027-C11A-DD8C955FB974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Semi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-discretisation</a:t>
                </a:r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592F42C6-FEAA-52EB-3C62-882F55279F60}"/>
                  </a:ext>
                </a:extLst>
              </p:cNvPr>
              <p:cNvSpPr/>
              <p:nvPr/>
            </p:nvSpPr>
            <p:spPr>
              <a:xfrm rot="10800000">
                <a:off x="3455189" y="5659939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D47BAF-5857-528C-9C6F-508FCF9655E4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E6B42D5-FEB9-19B0-F4BF-0DC1844C1F1D}"/>
                    </a:ext>
                  </a:extLst>
                </p:cNvPr>
                <p:cNvSpPr txBox="1"/>
                <p:nvPr/>
              </p:nvSpPr>
              <p:spPr>
                <a:xfrm>
                  <a:off x="3381429" y="3334041"/>
                  <a:ext cx="6821384" cy="1702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E6B42D5-FEB9-19B0-F4BF-0DC1844C1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334041"/>
                  <a:ext cx="6821384" cy="1702325"/>
                </a:xfrm>
                <a:prstGeom prst="rect">
                  <a:avLst/>
                </a:prstGeom>
                <a:blipFill>
                  <a:blip r:embed="rId3"/>
                  <a:stretch>
                    <a:fillRect l="-1416" b="-67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DCEADF8-529B-1FBE-57DC-A6975E8D470E}"/>
              </a:ext>
            </a:extLst>
          </p:cNvPr>
          <p:cNvGrpSpPr/>
          <p:nvPr/>
        </p:nvGrpSpPr>
        <p:grpSpPr>
          <a:xfrm>
            <a:off x="4109882" y="1532038"/>
            <a:ext cx="3972230" cy="989754"/>
            <a:chOff x="4109885" y="2635085"/>
            <a:chExt cx="3972230" cy="989754"/>
          </a:xfrm>
        </p:grpSpPr>
        <p:sp>
          <p:nvSpPr>
            <p:cNvPr id="4" name="Scroll: Horizontal 3">
              <a:extLst>
                <a:ext uri="{FF2B5EF4-FFF2-40B4-BE49-F238E27FC236}">
                  <a16:creationId xmlns:a16="http://schemas.microsoft.com/office/drawing/2014/main" id="{BDD7FC1D-567D-C70C-AB29-A66592CC61B1}"/>
                </a:ext>
              </a:extLst>
            </p:cNvPr>
            <p:cNvSpPr/>
            <p:nvPr/>
          </p:nvSpPr>
          <p:spPr>
            <a:xfrm>
              <a:off x="4109885" y="2635085"/>
              <a:ext cx="3972230" cy="989754"/>
            </a:xfrm>
            <a:prstGeom prst="horizontalScroll">
              <a:avLst/>
            </a:prstGeom>
            <a:solidFill>
              <a:srgbClr val="CCD3DA"/>
            </a:solidFill>
            <a:ln w="28575">
              <a:solidFill>
                <a:srgbClr val="002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71096BC-300F-8E35-93DD-4683D6C8199F}"/>
                    </a:ext>
                  </a:extLst>
                </p:cNvPr>
                <p:cNvSpPr txBox="1"/>
                <p:nvPr/>
              </p:nvSpPr>
              <p:spPr>
                <a:xfrm>
                  <a:off x="4212138" y="2926270"/>
                  <a:ext cx="376772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=− 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71096BC-300F-8E35-93DD-4683D6C8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138" y="2926270"/>
                  <a:ext cx="376772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79" b="-98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16D73642-6082-2E19-95ED-86FFDA8461F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</p:spTree>
    <p:extLst>
      <p:ext uri="{BB962C8B-B14F-4D97-AF65-F5344CB8AC3E}">
        <p14:creationId xmlns:p14="http://schemas.microsoft.com/office/powerpoint/2010/main" val="3901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81DE2-6192-C72F-C3A7-24E5E289A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827C16C-04C6-D005-E924-D3926E120A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A313F-C51E-765C-0068-179FAC86FF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4B88C-799B-F994-8F85-71827E76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31416877-A8FA-8D71-A112-98139575C8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354788A-31A5-0312-AB36-C879B5A02F46}"/>
              </a:ext>
            </a:extLst>
          </p:cNvPr>
          <p:cNvGrpSpPr/>
          <p:nvPr/>
        </p:nvGrpSpPr>
        <p:grpSpPr>
          <a:xfrm>
            <a:off x="2563268" y="3043744"/>
            <a:ext cx="7065463" cy="2393944"/>
            <a:chOff x="3293805" y="2791356"/>
            <a:chExt cx="6996637" cy="23939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E5807C-CAAC-95F4-662E-1AAFEEEB1205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2393944"/>
              <a:chOff x="3455188" y="3877506"/>
              <a:chExt cx="6593690" cy="2393944"/>
            </a:xfrm>
          </p:grpSpPr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47E2C180-EEF6-3814-8155-BE85CCDD1DA3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Semi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-discretisation</a:t>
                </a:r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3EA1C32B-5285-3AE7-F366-EA63C963383A}"/>
                  </a:ext>
                </a:extLst>
              </p:cNvPr>
              <p:cNvSpPr/>
              <p:nvPr/>
            </p:nvSpPr>
            <p:spPr>
              <a:xfrm rot="10800000">
                <a:off x="3455189" y="5659939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1E2400-32E8-9F48-2070-0326353D3977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CB0EE-DB30-B2B6-6E17-D34FB966B100}"/>
                    </a:ext>
                  </a:extLst>
                </p:cNvPr>
                <p:cNvSpPr txBox="1"/>
                <p:nvPr/>
              </p:nvSpPr>
              <p:spPr>
                <a:xfrm>
                  <a:off x="3381429" y="3334041"/>
                  <a:ext cx="6821384" cy="1702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CB0EE-DB30-B2B6-6E17-D34FB966B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334041"/>
                  <a:ext cx="6821384" cy="1702325"/>
                </a:xfrm>
                <a:prstGeom prst="rect">
                  <a:avLst/>
                </a:prstGeom>
                <a:blipFill>
                  <a:blip r:embed="rId3"/>
                  <a:stretch>
                    <a:fillRect l="-1416" b="-67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1A563F-903E-2628-9168-824E87A86A3E}"/>
              </a:ext>
            </a:extLst>
          </p:cNvPr>
          <p:cNvGrpSpPr/>
          <p:nvPr/>
        </p:nvGrpSpPr>
        <p:grpSpPr>
          <a:xfrm>
            <a:off x="2563268" y="1433113"/>
            <a:ext cx="7065461" cy="1324401"/>
            <a:chOff x="2214880" y="2791356"/>
            <a:chExt cx="7065461" cy="13244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4434A5-2B98-FAC7-B863-710E58C3D58A}"/>
                </a:ext>
              </a:extLst>
            </p:cNvPr>
            <p:cNvGrpSpPr/>
            <p:nvPr/>
          </p:nvGrpSpPr>
          <p:grpSpPr>
            <a:xfrm>
              <a:off x="2214880" y="2791356"/>
              <a:ext cx="7065461" cy="1324401"/>
              <a:chOff x="2214880" y="2791356"/>
              <a:chExt cx="7065461" cy="1324401"/>
            </a:xfrm>
          </p:grpSpPr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4BFEF81A-4EAB-EA2C-08B6-D92402AB6914}"/>
                  </a:ext>
                </a:extLst>
              </p:cNvPr>
              <p:cNvSpPr/>
              <p:nvPr/>
            </p:nvSpPr>
            <p:spPr>
              <a:xfrm>
                <a:off x="2214883" y="279135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A.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Define CPG discretisation</a:t>
                </a:r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4818C334-067D-50D6-8E62-F1DCF98EFD72}"/>
                  </a:ext>
                </a:extLst>
              </p:cNvPr>
              <p:cNvSpPr/>
              <p:nvPr/>
            </p:nvSpPr>
            <p:spPr>
              <a:xfrm rot="10800000">
                <a:off x="2214880" y="350424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2D8C9C-A724-5FB6-1446-3967B9644735}"/>
                  </a:ext>
                </a:extLst>
              </p:cNvPr>
              <p:cNvSpPr/>
              <p:nvPr/>
            </p:nvSpPr>
            <p:spPr>
              <a:xfrm>
                <a:off x="2214880" y="3402866"/>
                <a:ext cx="706546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BBF0D0-F195-1156-5EED-5797963D6885}"/>
                </a:ext>
              </a:extLst>
            </p:cNvPr>
            <p:cNvSpPr txBox="1"/>
            <p:nvPr/>
          </p:nvSpPr>
          <p:spPr>
            <a:xfrm>
              <a:off x="2336801" y="3483846"/>
              <a:ext cx="6740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Discretise semi-discretisation in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time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 using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CPG</a:t>
              </a:r>
            </a:p>
          </p:txBody>
        </p:sp>
      </p:grpSp>
      <p:pic>
        <p:nvPicPr>
          <p:cNvPr id="20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3C354D5A-43AB-60DF-E629-D31D9214D8B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</p:spTree>
    <p:extLst>
      <p:ext uri="{BB962C8B-B14F-4D97-AF65-F5344CB8AC3E}">
        <p14:creationId xmlns:p14="http://schemas.microsoft.com/office/powerpoint/2010/main" val="3586022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82622-4B0F-FD27-29A7-632E9AF84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ED7307-DE1D-D56E-E02B-318023A91F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4198D1-9631-A39A-3728-3D9A7F5874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5A545-E78E-92B6-8EBE-9B7E5E2E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D0A7EEDE-8D23-34C4-BF57-31B2FBD02D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E82204E-99FA-8984-0B70-DFF1ACECFC5E}"/>
              </a:ext>
            </a:extLst>
          </p:cNvPr>
          <p:cNvGrpSpPr/>
          <p:nvPr/>
        </p:nvGrpSpPr>
        <p:grpSpPr>
          <a:xfrm>
            <a:off x="2563268" y="3043744"/>
            <a:ext cx="7065463" cy="2539527"/>
            <a:chOff x="3293805" y="2791356"/>
            <a:chExt cx="6996637" cy="25395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4D4864-6BE6-DE48-174F-E2CDDC21863F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2539527"/>
              <a:chOff x="3455188" y="3877506"/>
              <a:chExt cx="6593690" cy="2539527"/>
            </a:xfrm>
          </p:grpSpPr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55DB5A5D-1D4F-54F1-0CD5-0751B2C0272E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rgbClr val="F2CCCC"/>
                    </a:solidFill>
                    <a:latin typeface="Palatino Linotype" panose="02040502050505030304" pitchFamily="18" charset="0"/>
                  </a:rPr>
                  <a:t>Full CPG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discretisation</a:t>
                </a:r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E0495697-CD8D-4116-B11C-B0E749681A92}"/>
                  </a:ext>
                </a:extLst>
              </p:cNvPr>
              <p:cNvSpPr/>
              <p:nvPr/>
            </p:nvSpPr>
            <p:spPr>
              <a:xfrm rot="10800000">
                <a:off x="3455189" y="5805522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5C1385-3D71-8AD1-E1F2-CA8E7C3272FE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1E979A-E4E7-7FE2-C955-01E8014C2CD9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1702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𝕌</m:t>
                          </m:r>
                        </m:e>
                      </m:d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GB" sz="2400" dirty="0">
                      <a:solidFill>
                        <a:srgbClr val="C00000"/>
                      </a:solidFill>
                      <a:latin typeface="Palatino Linotype" panose="02040502050505030304" pitchFamily="18" charset="0"/>
                    </a:rPr>
                    <a:t>satisfying </a:t>
                  </a:r>
                  <a14:m>
                    <m:oMath xmlns:m="http://schemas.openxmlformats.org/officeDocument/2006/math"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𝕌</m:t>
                          </m:r>
                        </m:e>
                      </m:d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1E979A-E4E7-7FE2-C955-01E8014C2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1702325"/>
                </a:xfrm>
                <a:prstGeom prst="rect">
                  <a:avLst/>
                </a:prstGeom>
                <a:blipFill>
                  <a:blip r:embed="rId3"/>
                  <a:stretch>
                    <a:fillRect l="-1416" t="-2857" r="-177" b="-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634535-0922-CEB4-EE94-8904ED81C42C}"/>
              </a:ext>
            </a:extLst>
          </p:cNvPr>
          <p:cNvGrpSpPr/>
          <p:nvPr/>
        </p:nvGrpSpPr>
        <p:grpSpPr>
          <a:xfrm>
            <a:off x="2563268" y="1433113"/>
            <a:ext cx="7065461" cy="1324401"/>
            <a:chOff x="2214880" y="2791356"/>
            <a:chExt cx="7065461" cy="1324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742766-7729-C5A7-012C-4CD22F4C6CB9}"/>
                </a:ext>
              </a:extLst>
            </p:cNvPr>
            <p:cNvGrpSpPr/>
            <p:nvPr/>
          </p:nvGrpSpPr>
          <p:grpSpPr>
            <a:xfrm>
              <a:off x="2214880" y="2791356"/>
              <a:ext cx="7065461" cy="1324401"/>
              <a:chOff x="2214880" y="2791356"/>
              <a:chExt cx="7065461" cy="1324401"/>
            </a:xfrm>
          </p:grpSpPr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838FC237-9B19-C293-99D2-7F595E05C7D1}"/>
                  </a:ext>
                </a:extLst>
              </p:cNvPr>
              <p:cNvSpPr/>
              <p:nvPr/>
            </p:nvSpPr>
            <p:spPr>
              <a:xfrm>
                <a:off x="2214883" y="279135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A.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Define CPG discretisation</a:t>
                </a:r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0A3637A5-8466-60F1-03FA-7B0EAF62C42F}"/>
                  </a:ext>
                </a:extLst>
              </p:cNvPr>
              <p:cNvSpPr/>
              <p:nvPr/>
            </p:nvSpPr>
            <p:spPr>
              <a:xfrm rot="10800000">
                <a:off x="2214880" y="350424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386B0A-1F89-C562-3632-F3C7150F3F0E}"/>
                  </a:ext>
                </a:extLst>
              </p:cNvPr>
              <p:cNvSpPr/>
              <p:nvPr/>
            </p:nvSpPr>
            <p:spPr>
              <a:xfrm>
                <a:off x="2214880" y="3402866"/>
                <a:ext cx="706546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ADCEFE-035F-D1B9-ABC7-24186E10E027}"/>
                </a:ext>
              </a:extLst>
            </p:cNvPr>
            <p:cNvSpPr txBox="1"/>
            <p:nvPr/>
          </p:nvSpPr>
          <p:spPr>
            <a:xfrm>
              <a:off x="2336801" y="3483846"/>
              <a:ext cx="6855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Discretise semi-discretisation in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time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 using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CPG</a:t>
              </a:r>
            </a:p>
          </p:txBody>
        </p:sp>
      </p:grpSp>
      <p:pic>
        <p:nvPicPr>
          <p:cNvPr id="24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B6DB91D6-F431-AB88-D3B6-DE53F2FD3AE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</p:spTree>
    <p:extLst>
      <p:ext uri="{BB962C8B-B14F-4D97-AF65-F5344CB8AC3E}">
        <p14:creationId xmlns:p14="http://schemas.microsoft.com/office/powerpoint/2010/main" val="403557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22CB1-B168-C5F4-7FFA-EC6F86C11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248C33C-ED3B-B86B-6BC1-0E6D5797CF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6C211-BB61-FFD2-1747-60132ED3FB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B8631-B872-AB51-A786-5D2D98AE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E48BC19A-37CF-7437-DF28-06C39F6213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31F498D-2322-F005-E7A6-70C08B2C1EC4}"/>
              </a:ext>
            </a:extLst>
          </p:cNvPr>
          <p:cNvGrpSpPr/>
          <p:nvPr/>
        </p:nvGrpSpPr>
        <p:grpSpPr>
          <a:xfrm>
            <a:off x="2563268" y="3043744"/>
            <a:ext cx="7065463" cy="2539527"/>
            <a:chOff x="3293805" y="2791356"/>
            <a:chExt cx="6996637" cy="25395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3137C9-78D6-69E5-0793-497486205053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2539527"/>
              <a:chOff x="3455188" y="3877506"/>
              <a:chExt cx="6593690" cy="2539527"/>
            </a:xfrm>
          </p:grpSpPr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FC8F16FA-4D07-D45B-1288-B4944EEA4F0F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Full CPG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discretisation</a:t>
                </a:r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298ECB4D-721F-5E6E-CCBA-F054C24356D5}"/>
                  </a:ext>
                </a:extLst>
              </p:cNvPr>
              <p:cNvSpPr/>
              <p:nvPr/>
            </p:nvSpPr>
            <p:spPr>
              <a:xfrm rot="10800000">
                <a:off x="3455189" y="5805522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1EDFF91-D84F-E540-CCCE-C76B947C9498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8E112A6-DB88-A623-8394-71766C26F13B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1702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𝕌</m:t>
                          </m:r>
                        </m:e>
                      </m:d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GB" sz="2400" dirty="0">
                      <a:solidFill>
                        <a:srgbClr val="C00000"/>
                      </a:solidFill>
                      <a:latin typeface="Palatino Linotype" panose="02040502050505030304" pitchFamily="18" charset="0"/>
                    </a:rPr>
                    <a:t>satisfying </a:t>
                  </a:r>
                  <a14:m>
                    <m:oMath xmlns:m="http://schemas.openxmlformats.org/officeDocument/2006/math">
                      <m:r>
                        <a:rPr lang="en-GB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𝕌</m:t>
                          </m:r>
                        </m:e>
                      </m:d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8E112A6-DB88-A623-8394-71766C26F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1702325"/>
                </a:xfrm>
                <a:prstGeom prst="rect">
                  <a:avLst/>
                </a:prstGeom>
                <a:blipFill>
                  <a:blip r:embed="rId3"/>
                  <a:stretch>
                    <a:fillRect l="-1416" t="-2857" r="-177" b="-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2358D6-476C-3F31-FB2A-383B08B86E39}"/>
              </a:ext>
            </a:extLst>
          </p:cNvPr>
          <p:cNvGrpSpPr/>
          <p:nvPr/>
        </p:nvGrpSpPr>
        <p:grpSpPr>
          <a:xfrm>
            <a:off x="2563268" y="1433113"/>
            <a:ext cx="7065461" cy="1324401"/>
            <a:chOff x="2214880" y="2791356"/>
            <a:chExt cx="7065461" cy="1324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DB0CB2-9740-0F79-FF7A-D62A01F028C7}"/>
                </a:ext>
              </a:extLst>
            </p:cNvPr>
            <p:cNvGrpSpPr/>
            <p:nvPr/>
          </p:nvGrpSpPr>
          <p:grpSpPr>
            <a:xfrm>
              <a:off x="2214880" y="2791356"/>
              <a:ext cx="7065461" cy="1324401"/>
              <a:chOff x="2214880" y="2791356"/>
              <a:chExt cx="7065461" cy="1324401"/>
            </a:xfrm>
          </p:grpSpPr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98004E42-BCF0-564E-30DC-3800807CCAD5}"/>
                  </a:ext>
                </a:extLst>
              </p:cNvPr>
              <p:cNvSpPr/>
              <p:nvPr/>
            </p:nvSpPr>
            <p:spPr>
              <a:xfrm>
                <a:off x="2214883" y="279135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A.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Define CPG discretisation</a:t>
                </a:r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67A333D6-B7AC-5F2B-FC6D-493CA28C1D90}"/>
                  </a:ext>
                </a:extLst>
              </p:cNvPr>
              <p:cNvSpPr/>
              <p:nvPr/>
            </p:nvSpPr>
            <p:spPr>
              <a:xfrm rot="10800000">
                <a:off x="2214880" y="350424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3E380C-4BF3-A3FD-2691-D5B2DEE1B122}"/>
                  </a:ext>
                </a:extLst>
              </p:cNvPr>
              <p:cNvSpPr/>
              <p:nvPr/>
            </p:nvSpPr>
            <p:spPr>
              <a:xfrm>
                <a:off x="2214880" y="3402866"/>
                <a:ext cx="706546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6DE00-BA71-0B45-BA4B-CCE2EC7E9626}"/>
                </a:ext>
              </a:extLst>
            </p:cNvPr>
            <p:cNvSpPr txBox="1"/>
            <p:nvPr/>
          </p:nvSpPr>
          <p:spPr>
            <a:xfrm>
              <a:off x="2336801" y="3483846"/>
              <a:ext cx="6794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Discretise semi-discretisation in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time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 using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CPG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14F2A3-512A-E22E-15EE-1BF0B5134E62}"/>
                  </a:ext>
                </a:extLst>
              </p:cNvPr>
              <p:cNvSpPr txBox="1"/>
              <p:nvPr/>
            </p:nvSpPr>
            <p:spPr>
              <a:xfrm>
                <a:off x="9881421" y="3558010"/>
                <a:ext cx="136930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Let’s just call this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14F2A3-512A-E22E-15EE-1BF0B5134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1" y="3558010"/>
                <a:ext cx="1369304" cy="738664"/>
              </a:xfrm>
              <a:prstGeom prst="rect">
                <a:avLst/>
              </a:prstGeom>
              <a:blipFill>
                <a:blip r:embed="rId4"/>
                <a:stretch>
                  <a:fillRect l="-12000" t="-13223" r="-12000" b="-239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BA455943-0B6A-0E01-AD32-7333428AA80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</p:spTree>
    <p:extLst>
      <p:ext uri="{BB962C8B-B14F-4D97-AF65-F5344CB8AC3E}">
        <p14:creationId xmlns:p14="http://schemas.microsoft.com/office/powerpoint/2010/main" val="88738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6765E-6AC4-1C60-9F6E-E8A425C04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C43E93F7-7A72-7F5E-5C09-C505E7DCD1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92706E-D38D-3977-5780-92BED943B40F}"/>
              </a:ext>
            </a:extLst>
          </p:cNvPr>
          <p:cNvSpPr txBox="1"/>
          <p:nvPr/>
        </p:nvSpPr>
        <p:spPr>
          <a:xfrm>
            <a:off x="619760" y="3738015"/>
            <a:ext cx="90424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0. KEY FINDINGS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(TL;DR…)</a:t>
            </a:r>
          </a:p>
        </p:txBody>
      </p:sp>
    </p:spTree>
    <p:extLst>
      <p:ext uri="{BB962C8B-B14F-4D97-AF65-F5344CB8AC3E}">
        <p14:creationId xmlns:p14="http://schemas.microsoft.com/office/powerpoint/2010/main" val="247601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511E8-AF10-AC10-F20B-3E6D3A6C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3520DB-F549-A70C-0012-A9CB2BAD63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3F38C1-C749-5DEF-6A63-FDAFE04B49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76809-7464-B687-5299-8F0CD771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89ACFD37-A50D-D9B1-EC26-9717C5AF7D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045AF7B-2BF9-0DE1-4BA8-A7E8C1688E71}"/>
              </a:ext>
            </a:extLst>
          </p:cNvPr>
          <p:cNvGrpSpPr/>
          <p:nvPr/>
        </p:nvGrpSpPr>
        <p:grpSpPr>
          <a:xfrm>
            <a:off x="2563268" y="3043744"/>
            <a:ext cx="7065463" cy="2539527"/>
            <a:chOff x="3293805" y="2791356"/>
            <a:chExt cx="6996637" cy="25395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95CD12-AE39-8F10-9904-ED34216F017C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2539527"/>
              <a:chOff x="3455188" y="3877506"/>
              <a:chExt cx="6593690" cy="2539527"/>
            </a:xfrm>
          </p:grpSpPr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CDACD8D5-4099-5AE9-7294-0DF8D28C3FE9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Full CPG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discretisation</a:t>
                </a:r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B0EDCBF1-9324-70C9-8C0F-127FE79FCF9C}"/>
                  </a:ext>
                </a:extLst>
              </p:cNvPr>
              <p:cNvSpPr/>
              <p:nvPr/>
            </p:nvSpPr>
            <p:spPr>
              <a:xfrm rot="10800000">
                <a:off x="3455189" y="5805522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4E4021-1F90-B17D-A4D6-F567106B2185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F24523-6055-0769-33A1-3C7E05AAED4C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1702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𝕌</m:t>
                          </m:r>
                        </m:e>
                      </m:d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F24523-6055-0769-33A1-3C7E05AAE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1702325"/>
                </a:xfrm>
                <a:prstGeom prst="rect">
                  <a:avLst/>
                </a:prstGeom>
                <a:blipFill>
                  <a:blip r:embed="rId3"/>
                  <a:stretch>
                    <a:fillRect l="-1416" t="-2857" b="-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22B85C-54EA-A76C-3F0D-6778A30EF2EC}"/>
              </a:ext>
            </a:extLst>
          </p:cNvPr>
          <p:cNvGrpSpPr/>
          <p:nvPr/>
        </p:nvGrpSpPr>
        <p:grpSpPr>
          <a:xfrm>
            <a:off x="2563268" y="1433113"/>
            <a:ext cx="7065461" cy="1324401"/>
            <a:chOff x="2214880" y="2791356"/>
            <a:chExt cx="7065461" cy="1324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8DAEA59-4573-71C5-52BB-043EFFA6D5A0}"/>
                </a:ext>
              </a:extLst>
            </p:cNvPr>
            <p:cNvGrpSpPr/>
            <p:nvPr/>
          </p:nvGrpSpPr>
          <p:grpSpPr>
            <a:xfrm>
              <a:off x="2214880" y="2791356"/>
              <a:ext cx="7065461" cy="1324401"/>
              <a:chOff x="2214880" y="2791356"/>
              <a:chExt cx="7065461" cy="1324401"/>
            </a:xfrm>
          </p:grpSpPr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A0A82BBE-6383-9A24-748F-8D6C2585F869}"/>
                  </a:ext>
                </a:extLst>
              </p:cNvPr>
              <p:cNvSpPr/>
              <p:nvPr/>
            </p:nvSpPr>
            <p:spPr>
              <a:xfrm>
                <a:off x="2214883" y="279135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A.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Define CPG discretisation</a:t>
                </a:r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D41AE017-23B8-E6EE-02F5-7BA6DA95DA8A}"/>
                  </a:ext>
                </a:extLst>
              </p:cNvPr>
              <p:cNvSpPr/>
              <p:nvPr/>
            </p:nvSpPr>
            <p:spPr>
              <a:xfrm rot="10800000">
                <a:off x="2214880" y="350424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953C1B-5D01-065C-DDCF-701C53A49FB5}"/>
                  </a:ext>
                </a:extLst>
              </p:cNvPr>
              <p:cNvSpPr/>
              <p:nvPr/>
            </p:nvSpPr>
            <p:spPr>
              <a:xfrm>
                <a:off x="2214880" y="3402866"/>
                <a:ext cx="706546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C409EA-47E6-4839-F082-15EA34DD8DF2}"/>
                </a:ext>
              </a:extLst>
            </p:cNvPr>
            <p:cNvSpPr txBox="1"/>
            <p:nvPr/>
          </p:nvSpPr>
          <p:spPr>
            <a:xfrm>
              <a:off x="2336801" y="3483846"/>
              <a:ext cx="6748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Discretise semi-discretisation in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time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 using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CPG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2ACAF9-A16C-2DB4-93FC-FBA1205AA048}"/>
                  </a:ext>
                </a:extLst>
              </p:cNvPr>
              <p:cNvSpPr txBox="1"/>
              <p:nvPr/>
            </p:nvSpPr>
            <p:spPr>
              <a:xfrm>
                <a:off x="9881421" y="3558010"/>
                <a:ext cx="136930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Let’s just call this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2ACAF9-A16C-2DB4-93FC-FBA1205AA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1" y="3558010"/>
                <a:ext cx="1369304" cy="738664"/>
              </a:xfrm>
              <a:prstGeom prst="rect">
                <a:avLst/>
              </a:prstGeom>
              <a:blipFill>
                <a:blip r:embed="rId4"/>
                <a:stretch>
                  <a:fillRect l="-12000" t="-13223" r="-12000" b="-239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B0486CAE-0E3F-F641-83BF-D13F755462B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</p:spTree>
    <p:extLst>
      <p:ext uri="{BB962C8B-B14F-4D97-AF65-F5344CB8AC3E}">
        <p14:creationId xmlns:p14="http://schemas.microsoft.com/office/powerpoint/2010/main" val="2030043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AC443-0EBC-C13D-C4BD-178A1BE96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F0ACD0-2DFF-EE37-0405-89F8AA0BD2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CBAD4C-768F-AB38-5E63-61D9845324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F52FF-52CE-2897-6DA9-CD8947AF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01EC2864-9D9C-D296-086D-7F5636090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D8A06DD-0153-650D-ACBD-7CF5DCAF1C72}"/>
              </a:ext>
            </a:extLst>
          </p:cNvPr>
          <p:cNvGrpSpPr/>
          <p:nvPr/>
        </p:nvGrpSpPr>
        <p:grpSpPr>
          <a:xfrm>
            <a:off x="2563268" y="3043744"/>
            <a:ext cx="7065463" cy="2539527"/>
            <a:chOff x="3293805" y="2791356"/>
            <a:chExt cx="6996637" cy="25395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9A6FC2-877A-4FA4-CCD1-262BEA29CFF2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2539527"/>
              <a:chOff x="3455188" y="3877506"/>
              <a:chExt cx="6593690" cy="2539527"/>
            </a:xfrm>
          </p:grpSpPr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E6D929BE-B45A-CE8D-A98C-5F0EA9A618EB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Full CPG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discretisation</a:t>
                </a:r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D7EBECC1-2DC1-F4E0-3934-E8C609AD5666}"/>
                  </a:ext>
                </a:extLst>
              </p:cNvPr>
              <p:cNvSpPr/>
              <p:nvPr/>
            </p:nvSpPr>
            <p:spPr>
              <a:xfrm rot="10800000">
                <a:off x="3455189" y="5805522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4ED3367-8D1C-E307-5A4C-B8884807EE44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C897863-1CE4-6820-6181-FA1D63835774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1702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𝕌</m:t>
                          </m:r>
                        </m:e>
                      </m:d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C897863-1CE4-6820-6181-FA1D63835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1702325"/>
                </a:xfrm>
                <a:prstGeom prst="rect">
                  <a:avLst/>
                </a:prstGeom>
                <a:blipFill>
                  <a:blip r:embed="rId3"/>
                  <a:stretch>
                    <a:fillRect l="-1416" t="-2857" b="-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2A809-DE4F-3A8A-C431-E4D82DD83388}"/>
              </a:ext>
            </a:extLst>
          </p:cNvPr>
          <p:cNvGrpSpPr/>
          <p:nvPr/>
        </p:nvGrpSpPr>
        <p:grpSpPr>
          <a:xfrm>
            <a:off x="2563268" y="1433113"/>
            <a:ext cx="7065461" cy="1324401"/>
            <a:chOff x="2214880" y="2791356"/>
            <a:chExt cx="7065461" cy="1324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4F3883-DADE-A6D9-A443-22AEA524DCFA}"/>
                </a:ext>
              </a:extLst>
            </p:cNvPr>
            <p:cNvGrpSpPr/>
            <p:nvPr/>
          </p:nvGrpSpPr>
          <p:grpSpPr>
            <a:xfrm>
              <a:off x="2214880" y="2791356"/>
              <a:ext cx="7065461" cy="1324401"/>
              <a:chOff x="2214880" y="2791356"/>
              <a:chExt cx="7065461" cy="1324401"/>
            </a:xfrm>
          </p:grpSpPr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B6140267-1943-CEA7-AA14-8C8DD0934AAF}"/>
                  </a:ext>
                </a:extLst>
              </p:cNvPr>
              <p:cNvSpPr/>
              <p:nvPr/>
            </p:nvSpPr>
            <p:spPr>
              <a:xfrm>
                <a:off x="2214883" y="279135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A.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Define CPG discretisation</a:t>
                </a:r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8B14AFCB-A004-3A35-B67E-9B34BE0AF1C7}"/>
                  </a:ext>
                </a:extLst>
              </p:cNvPr>
              <p:cNvSpPr/>
              <p:nvPr/>
            </p:nvSpPr>
            <p:spPr>
              <a:xfrm rot="10800000">
                <a:off x="2214880" y="350424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8588E7-A184-8172-A80B-878DFBC56D8E}"/>
                  </a:ext>
                </a:extLst>
              </p:cNvPr>
              <p:cNvSpPr/>
              <p:nvPr/>
            </p:nvSpPr>
            <p:spPr>
              <a:xfrm>
                <a:off x="2214880" y="3402866"/>
                <a:ext cx="706546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1F642F-827A-2D80-16C6-A4B3249C96B4}"/>
                </a:ext>
              </a:extLst>
            </p:cNvPr>
            <p:cNvSpPr txBox="1"/>
            <p:nvPr/>
          </p:nvSpPr>
          <p:spPr>
            <a:xfrm>
              <a:off x="2336801" y="3483846"/>
              <a:ext cx="6786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Discretise semi-discretisation in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time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 using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CPG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40DFE8-1B9B-C14A-7318-0B1CAAACFC9C}"/>
                  </a:ext>
                </a:extLst>
              </p:cNvPr>
              <p:cNvSpPr txBox="1"/>
              <p:nvPr/>
            </p:nvSpPr>
            <p:spPr>
              <a:xfrm>
                <a:off x="9881421" y="3558010"/>
                <a:ext cx="136930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Let’s just call this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40DFE8-1B9B-C14A-7318-0B1CAAACF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1" y="3558010"/>
                <a:ext cx="1369304" cy="738664"/>
              </a:xfrm>
              <a:prstGeom prst="rect">
                <a:avLst/>
              </a:prstGeom>
              <a:blipFill>
                <a:blip r:embed="rId4"/>
                <a:stretch>
                  <a:fillRect l="-12000" t="-13223" r="-12000" b="-239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4DC50D-DA3C-9F16-898E-A138FCD51AA7}"/>
                  </a:ext>
                </a:extLst>
              </p:cNvPr>
              <p:cNvSpPr txBox="1"/>
              <p:nvPr/>
            </p:nvSpPr>
            <p:spPr>
              <a:xfrm>
                <a:off x="808379" y="4797350"/>
                <a:ext cx="1560710" cy="75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…which makes this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</m:e>
                    </m:acc>
                  </m:oMath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4DC50D-DA3C-9F16-898E-A138FCD51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9" y="4797350"/>
                <a:ext cx="1560710" cy="750205"/>
              </a:xfrm>
              <a:prstGeom prst="rect">
                <a:avLst/>
              </a:prstGeom>
              <a:blipFill>
                <a:blip r:embed="rId5"/>
                <a:stretch>
                  <a:fillRect l="-7031" t="-13008" r="-3125" b="-23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EDC27306-CD8C-1AED-04AD-A84E1BDD729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</p:spTree>
    <p:extLst>
      <p:ext uri="{BB962C8B-B14F-4D97-AF65-F5344CB8AC3E}">
        <p14:creationId xmlns:p14="http://schemas.microsoft.com/office/powerpoint/2010/main" val="1108158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78DAA-1218-B73F-8E4C-49B9BFC3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72F23B-1D64-FEE0-9056-5EDC524C04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AF3AD-8182-1071-50FE-9FC954F22C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95DA9-43BF-5F56-9F02-C61CBF3C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7165488D-B197-7D13-0048-D7AD2503D1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0EB54BE-3A65-49AE-A789-97B5208EBD17}"/>
              </a:ext>
            </a:extLst>
          </p:cNvPr>
          <p:cNvGrpSpPr/>
          <p:nvPr/>
        </p:nvGrpSpPr>
        <p:grpSpPr>
          <a:xfrm>
            <a:off x="2563268" y="3043744"/>
            <a:ext cx="7065463" cy="2539527"/>
            <a:chOff x="3293805" y="2791356"/>
            <a:chExt cx="6996637" cy="25395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F65FEB-6AE1-4F4D-6F62-3B4F10C437D7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2539527"/>
              <a:chOff x="3455188" y="3877506"/>
              <a:chExt cx="6593690" cy="2539527"/>
            </a:xfrm>
          </p:grpSpPr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D124E9DE-E2B0-2704-A50F-C19FFAFB2F7A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latin typeface="Palatino Linotype" panose="02040502050505030304" pitchFamily="18" charset="0"/>
                  </a:rPr>
                  <a:t>Full CPG </a:t>
                </a:r>
                <a:r>
                  <a:rPr lang="en-GB" sz="2400" dirty="0">
                    <a:latin typeface="Palatino Linotype" panose="02040502050505030304" pitchFamily="18" charset="0"/>
                  </a:rPr>
                  <a:t>discretisation</a:t>
                </a:r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9A1EBEBB-43CC-F720-10DD-7E6720C0EB9C}"/>
                  </a:ext>
                </a:extLst>
              </p:cNvPr>
              <p:cNvSpPr/>
              <p:nvPr/>
            </p:nvSpPr>
            <p:spPr>
              <a:xfrm rot="10800000">
                <a:off x="3455189" y="5805522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B3AD81-1FFB-0B28-95E5-5DBABAAE50F7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093C0F-DB6D-0C47-1E48-CFB3F503C51F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1748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093C0F-DB6D-0C47-1E48-CFB3F503C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1748171"/>
                </a:xfrm>
                <a:prstGeom prst="rect">
                  <a:avLst/>
                </a:prstGeom>
                <a:blipFill>
                  <a:blip r:embed="rId3"/>
                  <a:stretch>
                    <a:fillRect l="-1416" t="-2787" b="-5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873EEE-4C17-0576-BFC1-AA1EFB154DB1}"/>
              </a:ext>
            </a:extLst>
          </p:cNvPr>
          <p:cNvGrpSpPr/>
          <p:nvPr/>
        </p:nvGrpSpPr>
        <p:grpSpPr>
          <a:xfrm>
            <a:off x="2563268" y="1433113"/>
            <a:ext cx="7065461" cy="1324401"/>
            <a:chOff x="2214880" y="2791356"/>
            <a:chExt cx="7065461" cy="1324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4A92345-8EC6-5D5B-87C2-179E9C8B6A12}"/>
                </a:ext>
              </a:extLst>
            </p:cNvPr>
            <p:cNvGrpSpPr/>
            <p:nvPr/>
          </p:nvGrpSpPr>
          <p:grpSpPr>
            <a:xfrm>
              <a:off x="2214880" y="2791356"/>
              <a:ext cx="7065461" cy="1324401"/>
              <a:chOff x="2214880" y="2791356"/>
              <a:chExt cx="7065461" cy="1324401"/>
            </a:xfrm>
          </p:grpSpPr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BEAB20B0-15FE-757C-13D6-700857FC8491}"/>
                  </a:ext>
                </a:extLst>
              </p:cNvPr>
              <p:cNvSpPr/>
              <p:nvPr/>
            </p:nvSpPr>
            <p:spPr>
              <a:xfrm>
                <a:off x="2214883" y="279135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A.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Define CPG discretisation</a:t>
                </a:r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FFB32A1E-FB95-B692-E091-B9C941218BBD}"/>
                  </a:ext>
                </a:extLst>
              </p:cNvPr>
              <p:cNvSpPr/>
              <p:nvPr/>
            </p:nvSpPr>
            <p:spPr>
              <a:xfrm rot="10800000">
                <a:off x="2214880" y="3504246"/>
                <a:ext cx="7065458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56EE9BE-4808-DB46-F0D7-DAFCC8AD9F97}"/>
                  </a:ext>
                </a:extLst>
              </p:cNvPr>
              <p:cNvSpPr/>
              <p:nvPr/>
            </p:nvSpPr>
            <p:spPr>
              <a:xfrm>
                <a:off x="2214880" y="3402866"/>
                <a:ext cx="706546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61516F-3ABF-9C05-C2A1-23592020F1C1}"/>
                </a:ext>
              </a:extLst>
            </p:cNvPr>
            <p:cNvSpPr txBox="1"/>
            <p:nvPr/>
          </p:nvSpPr>
          <p:spPr>
            <a:xfrm>
              <a:off x="2336801" y="3483846"/>
              <a:ext cx="6855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Discretise semi-discretisation in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time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 using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CPG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26420-BBF6-3062-D26B-E90E47D550C4}"/>
                  </a:ext>
                </a:extLst>
              </p:cNvPr>
              <p:cNvSpPr txBox="1"/>
              <p:nvPr/>
            </p:nvSpPr>
            <p:spPr>
              <a:xfrm>
                <a:off x="9881421" y="3558010"/>
                <a:ext cx="136930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Let’s just call this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26420-BBF6-3062-D26B-E90E47D55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1" y="3558010"/>
                <a:ext cx="1369304" cy="738664"/>
              </a:xfrm>
              <a:prstGeom prst="rect">
                <a:avLst/>
              </a:prstGeom>
              <a:blipFill>
                <a:blip r:embed="rId4"/>
                <a:stretch>
                  <a:fillRect l="-12000" t="-13223" r="-12000" b="-239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A81358-D9A3-F173-0604-B9A175E09CAA}"/>
                  </a:ext>
                </a:extLst>
              </p:cNvPr>
              <p:cNvSpPr txBox="1"/>
              <p:nvPr/>
            </p:nvSpPr>
            <p:spPr>
              <a:xfrm>
                <a:off x="808379" y="4797350"/>
                <a:ext cx="1560710" cy="75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…which makes this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</m:e>
                    </m:acc>
                  </m:oMath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A81358-D9A3-F173-0604-B9A175E09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9" y="4797350"/>
                <a:ext cx="1560710" cy="750205"/>
              </a:xfrm>
              <a:prstGeom prst="rect">
                <a:avLst/>
              </a:prstGeom>
              <a:blipFill>
                <a:blip r:embed="rId5"/>
                <a:stretch>
                  <a:fillRect l="-7031" t="-13008" r="-3125" b="-23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1D3818E4-7285-A3D0-7C77-FAA540386B7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</p:spTree>
    <p:extLst>
      <p:ext uri="{BB962C8B-B14F-4D97-AF65-F5344CB8AC3E}">
        <p14:creationId xmlns:p14="http://schemas.microsoft.com/office/powerpoint/2010/main" val="4151083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1060E-3406-D2A2-E12A-110E5EA7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t=0 (alt)">
            <a:hlinkClick r:id="" action="ppaction://media"/>
            <a:extLst>
              <a:ext uri="{FF2B5EF4-FFF2-40B4-BE49-F238E27FC236}">
                <a16:creationId xmlns:a16="http://schemas.microsoft.com/office/drawing/2014/main" id="{9AC4A5BB-6AF1-3D23-CFFB-3210A74B79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465" t="11850" r="40392" b="10800"/>
          <a:stretch/>
        </p:blipFill>
        <p:spPr>
          <a:xfrm>
            <a:off x="578320" y="1430769"/>
            <a:ext cx="7090347" cy="4154835"/>
          </a:xfrm>
          <a:prstGeom prst="rect">
            <a:avLst/>
          </a:prstGeom>
        </p:spPr>
      </p:pic>
      <p:pic>
        <p:nvPicPr>
          <p:cNvPr id="29" name="t=0 (alt)">
            <a:hlinkClick r:id="" action="ppaction://media"/>
            <a:extLst>
              <a:ext uri="{FF2B5EF4-FFF2-40B4-BE49-F238E27FC236}">
                <a16:creationId xmlns:a16="http://schemas.microsoft.com/office/drawing/2014/main" id="{33FFD025-1DE3-5F37-D600-F75B6C4C4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6465" t="11850" r="9881" b="10800"/>
          <a:stretch/>
        </p:blipFill>
        <p:spPr>
          <a:xfrm>
            <a:off x="8055970" y="1430769"/>
            <a:ext cx="3557705" cy="4154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D3FEF91-3AFF-96E7-7DC2-FD06CB9A7A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EBF27-8AAD-602D-41BC-D1FB50503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B9B95-FA6B-B684-4689-D43CE69E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95D74E9B-8D63-79CF-B275-E37899D69B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5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FB0B9A11-C749-C17D-E6BA-6AF6E72352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301B9A-EF0F-171A-3E90-7BF2E328B7C2}"/>
              </a:ext>
            </a:extLst>
          </p:cNvPr>
          <p:cNvSpPr txBox="1"/>
          <p:nvPr/>
        </p:nvSpPr>
        <p:spPr>
          <a:xfrm>
            <a:off x="9072880" y="4670028"/>
            <a:ext cx="15238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B09CE3-06B4-3E2F-8C53-26A4E357D191}"/>
                  </a:ext>
                </a:extLst>
              </p:cNvPr>
              <p:cNvSpPr txBox="1"/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3600" dirty="0">
                  <a:solidFill>
                    <a:srgbClr val="002147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B09CE3-06B4-3E2F-8C53-26A4E357D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40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63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634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1060E-3406-D2A2-E12A-110E5EA7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D3FEF91-3AFF-96E7-7DC2-FD06CB9A7A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EBF27-8AAD-602D-41BC-D1FB50503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B9B95-FA6B-B684-4689-D43CE69E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95D74E9B-8D63-79CF-B275-E37899D69B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5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FB0B9A11-C749-C17D-E6BA-6AF6E72352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6" name="t=0 (alt)">
            <a:hlinkClick r:id="" action="ppaction://media"/>
            <a:extLst>
              <a:ext uri="{FF2B5EF4-FFF2-40B4-BE49-F238E27FC236}">
                <a16:creationId xmlns:a16="http://schemas.microsoft.com/office/drawing/2014/main" id="{6F9D30BB-2E9D-63F5-DAC9-C19BF92A1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66465" t="11850" r="9881" b="10800"/>
          <a:stretch/>
        </p:blipFill>
        <p:spPr>
          <a:xfrm>
            <a:off x="8055973" y="1430774"/>
            <a:ext cx="3557706" cy="4154837"/>
          </a:xfrm>
          <a:prstGeom prst="rect">
            <a:avLst/>
          </a:prstGeom>
        </p:spPr>
      </p:pic>
      <p:pic>
        <p:nvPicPr>
          <p:cNvPr id="7" name="t=0">
            <a:hlinkClick r:id="" action="ppaction://media"/>
            <a:extLst>
              <a:ext uri="{FF2B5EF4-FFF2-40B4-BE49-F238E27FC236}">
                <a16:creationId xmlns:a16="http://schemas.microsoft.com/office/drawing/2014/main" id="{85456CBC-3075-7D85-E594-5FBB5847E5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12464" t="11850" r="40393" b="10801"/>
          <a:stretch/>
        </p:blipFill>
        <p:spPr>
          <a:xfrm>
            <a:off x="578321" y="1430772"/>
            <a:ext cx="7090348" cy="41548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301B9A-EF0F-171A-3E90-7BF2E328B7C2}"/>
              </a:ext>
            </a:extLst>
          </p:cNvPr>
          <p:cNvSpPr txBox="1"/>
          <p:nvPr/>
        </p:nvSpPr>
        <p:spPr>
          <a:xfrm>
            <a:off x="9072880" y="4670028"/>
            <a:ext cx="15238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B09CE3-06B4-3E2F-8C53-26A4E357D191}"/>
                  </a:ext>
                </a:extLst>
              </p:cNvPr>
              <p:cNvSpPr txBox="1"/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3600" dirty="0">
                  <a:solidFill>
                    <a:srgbClr val="002147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B09CE3-06B4-3E2F-8C53-26A4E357D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7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FE186-7909-409A-12D5-C6DE10B35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=19500">
            <a:hlinkClick r:id="" action="ppaction://media"/>
            <a:extLst>
              <a:ext uri="{FF2B5EF4-FFF2-40B4-BE49-F238E27FC236}">
                <a16:creationId xmlns:a16="http://schemas.microsoft.com/office/drawing/2014/main" id="{41F0BF51-A157-1C00-047E-35B580F13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464" t="11850" r="40393" b="10800"/>
          <a:stretch/>
        </p:blipFill>
        <p:spPr>
          <a:xfrm>
            <a:off x="578317" y="1428676"/>
            <a:ext cx="7090348" cy="4154837"/>
          </a:xfrm>
          <a:prstGeom prst="rect">
            <a:avLst/>
          </a:prstGeom>
        </p:spPr>
      </p:pic>
      <p:pic>
        <p:nvPicPr>
          <p:cNvPr id="7" name="t=19500">
            <a:hlinkClick r:id="" action="ppaction://media"/>
            <a:extLst>
              <a:ext uri="{FF2B5EF4-FFF2-40B4-BE49-F238E27FC236}">
                <a16:creationId xmlns:a16="http://schemas.microsoft.com/office/drawing/2014/main" id="{735D501D-F8C4-E502-BE55-7B445AD6C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6464" t="11850" r="9881" b="10800"/>
          <a:stretch/>
        </p:blipFill>
        <p:spPr>
          <a:xfrm>
            <a:off x="8055972" y="1428676"/>
            <a:ext cx="3557707" cy="41548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9C3F2D-2CE1-BE7B-6F37-2F0248246D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D5E8F-72A8-9D8C-67E5-1F26B13F9D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3702E-2E60-8A84-DC8B-78FC763B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1. TIMESTEPPING DEFINITION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C4C15254-37BE-8B96-F488-8383C13B4D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5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AE2C06B2-D720-C6EE-608F-92915877EE4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784FCC-8474-5413-C396-143F25EE66F4}"/>
              </a:ext>
            </a:extLst>
          </p:cNvPr>
          <p:cNvSpPr txBox="1"/>
          <p:nvPr/>
        </p:nvSpPr>
        <p:spPr>
          <a:xfrm>
            <a:off x="9072880" y="4670028"/>
            <a:ext cx="15238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7E92E5-E91C-63E4-25AA-AFC31314DE25}"/>
                  </a:ext>
                </a:extLst>
              </p:cNvPr>
              <p:cNvSpPr txBox="1"/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3600" dirty="0">
                  <a:solidFill>
                    <a:srgbClr val="002147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7E92E5-E91C-63E4-25AA-AFC31314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>
            <a:extLst>
              <a:ext uri="{FF2B5EF4-FFF2-40B4-BE49-F238E27FC236}">
                <a16:creationId xmlns:a16="http://schemas.microsoft.com/office/drawing/2014/main" id="{B8ED34DD-BBE3-8F60-B105-42284CCC5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3704"/>
            <a:ext cx="12192000" cy="87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4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50E05-FBA0-1570-00BE-9A2AE2CD8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CE65F4C8-B497-9C5F-6792-0E68A6F929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F3824-4D3D-076F-790B-2D9C1866FCCB}"/>
              </a:ext>
            </a:extLst>
          </p:cNvPr>
          <p:cNvSpPr txBox="1"/>
          <p:nvPr/>
        </p:nvSpPr>
        <p:spPr>
          <a:xfrm>
            <a:off x="619760" y="1522024"/>
            <a:ext cx="9042400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1. TIMESTEPPING DEFINITION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2. TEST FUNCTION IDENTIFICATION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3. AV INTRODUCTION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4. RHS MODIFICATION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2C743-B481-E08D-74C2-250069826640}"/>
              </a:ext>
            </a:extLst>
          </p:cNvPr>
          <p:cNvSpPr/>
          <p:nvPr/>
        </p:nvSpPr>
        <p:spPr>
          <a:xfrm>
            <a:off x="1444335" y="3215148"/>
            <a:ext cx="5959355" cy="1169198"/>
          </a:xfrm>
          <a:prstGeom prst="rect">
            <a:avLst/>
          </a:prstGeom>
          <a:solidFill>
            <a:srgbClr val="0021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96992-A8BD-84B7-AE29-B4EA97E5BB8D}"/>
              </a:ext>
            </a:extLst>
          </p:cNvPr>
          <p:cNvSpPr/>
          <p:nvPr/>
        </p:nvSpPr>
        <p:spPr>
          <a:xfrm>
            <a:off x="1444335" y="2170471"/>
            <a:ext cx="5959355" cy="494071"/>
          </a:xfrm>
          <a:prstGeom prst="rect">
            <a:avLst/>
          </a:prstGeom>
          <a:solidFill>
            <a:srgbClr val="0021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209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BC89F-2D8D-12A4-1B8D-00812161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002ACA6-6860-A409-B1D9-1269180E59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05748-BA94-07FD-9990-32FECA3F80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AA8BC-5C03-5509-3161-14B58CC2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2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056A9FEF-C7E8-FD20-0DA2-99294CB2A0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D89903-5C8F-EE94-9C03-C01B81C5D197}"/>
                  </a:ext>
                </a:extLst>
              </p:cNvPr>
              <p:cNvSpPr txBox="1"/>
              <p:nvPr/>
            </p:nvSpPr>
            <p:spPr>
              <a:xfrm>
                <a:off x="1108750" y="3254708"/>
                <a:ext cx="9974498" cy="383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To show what I mean, consider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acc>
                  </m:oMath>
                </a14:m>
                <a:r>
                  <a: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D89903-5C8F-EE94-9C03-C01B81C5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50" y="3254708"/>
                <a:ext cx="9974498" cy="383438"/>
              </a:xfrm>
              <a:prstGeom prst="rect">
                <a:avLst/>
              </a:prstGeom>
              <a:blipFill>
                <a:blip r:embed="rId3"/>
                <a:stretch>
                  <a:fillRect t="-22222" b="-46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6C5D5998-260B-9F86-7B8E-F85C581C81F6}"/>
              </a:ext>
            </a:extLst>
          </p:cNvPr>
          <p:cNvSpPr txBox="1"/>
          <p:nvPr/>
        </p:nvSpPr>
        <p:spPr>
          <a:xfrm>
            <a:off x="1108750" y="2707031"/>
            <a:ext cx="99745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Each conservation/dissipation structure has an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“associated test function”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8D943F-73A9-1421-D976-F39F25B71CE3}"/>
              </a:ext>
            </a:extLst>
          </p:cNvPr>
          <p:cNvGrpSpPr/>
          <p:nvPr/>
        </p:nvGrpSpPr>
        <p:grpSpPr>
          <a:xfrm>
            <a:off x="1108750" y="1207517"/>
            <a:ext cx="9974500" cy="1324401"/>
            <a:chOff x="217629" y="2791356"/>
            <a:chExt cx="9974500" cy="132440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D00B1C1-4C48-FF0B-A656-97C4F7042479}"/>
                </a:ext>
              </a:extLst>
            </p:cNvPr>
            <p:cNvGrpSpPr/>
            <p:nvPr/>
          </p:nvGrpSpPr>
          <p:grpSpPr>
            <a:xfrm>
              <a:off x="217629" y="2791356"/>
              <a:ext cx="9974500" cy="1324401"/>
              <a:chOff x="217629" y="2791356"/>
              <a:chExt cx="9974500" cy="1324401"/>
            </a:xfrm>
          </p:grpSpPr>
          <p:sp>
            <p:nvSpPr>
              <p:cNvPr id="47" name="Rectangle: Top Corners Rounded 46">
                <a:extLst>
                  <a:ext uri="{FF2B5EF4-FFF2-40B4-BE49-F238E27FC236}">
                    <a16:creationId xmlns:a16="http://schemas.microsoft.com/office/drawing/2014/main" id="{7FB56608-3E93-35EF-A2CE-9BC20019B1B9}"/>
                  </a:ext>
                </a:extLst>
              </p:cNvPr>
              <p:cNvSpPr/>
              <p:nvPr/>
            </p:nvSpPr>
            <p:spPr>
              <a:xfrm>
                <a:off x="217633" y="2791356"/>
                <a:ext cx="997449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B.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Identify associated test functions</a:t>
                </a:r>
                <a:endPara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8" name="Rectangle: Top Corners Rounded 47">
                <a:extLst>
                  <a:ext uri="{FF2B5EF4-FFF2-40B4-BE49-F238E27FC236}">
                    <a16:creationId xmlns:a16="http://schemas.microsoft.com/office/drawing/2014/main" id="{49FD684A-C53B-7B22-1CA2-6BB5AB69C1EC}"/>
                  </a:ext>
                </a:extLst>
              </p:cNvPr>
              <p:cNvSpPr/>
              <p:nvPr/>
            </p:nvSpPr>
            <p:spPr>
              <a:xfrm rot="10800000">
                <a:off x="217631" y="3504246"/>
                <a:ext cx="9974494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FD3BFFF-AA21-DB1D-A335-15CD3517DCDB}"/>
                  </a:ext>
                </a:extLst>
              </p:cNvPr>
              <p:cNvSpPr/>
              <p:nvPr/>
            </p:nvSpPr>
            <p:spPr>
              <a:xfrm>
                <a:off x="217629" y="3402866"/>
                <a:ext cx="997450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F878AD-C110-FD9D-FE89-EFAC896D6DE7}"/>
                </a:ext>
              </a:extLst>
            </p:cNvPr>
            <p:cNvSpPr txBox="1"/>
            <p:nvPr/>
          </p:nvSpPr>
          <p:spPr>
            <a:xfrm>
              <a:off x="322677" y="3483846"/>
              <a:ext cx="9735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For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each structure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to be preserved, identify its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associated test function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533DD0-203A-115B-1AC7-21395A2CAA0E}"/>
                  </a:ext>
                </a:extLst>
              </p:cNvPr>
              <p:cNvSpPr txBox="1"/>
              <p:nvPr/>
            </p:nvSpPr>
            <p:spPr>
              <a:xfrm>
                <a:off x="1108751" y="3816491"/>
                <a:ext cx="9974498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40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sz="2400" b="0" i="1" smtClean="0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533DD0-203A-115B-1AC7-21395A2CA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51" y="3816491"/>
                <a:ext cx="9974498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D374CDE7-ACAE-2ECA-5341-186ABFA890E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</p:spTree>
    <p:extLst>
      <p:ext uri="{BB962C8B-B14F-4D97-AF65-F5344CB8AC3E}">
        <p14:creationId xmlns:p14="http://schemas.microsoft.com/office/powerpoint/2010/main" val="27342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4C680-C0A7-7FAF-540D-DDFEC646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6237D-0606-FDB2-63D9-865A66B65B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7A2D6B-CA10-FA87-2767-B2CB170111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0801-D859-D9D7-EED8-E97A12366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4DCAB668-B7CA-1EA3-9384-3938872FF3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352261-DD3A-E8B2-6CA8-95AF38FD47EC}"/>
              </a:ext>
            </a:extLst>
          </p:cNvPr>
          <p:cNvSpPr txBox="1"/>
          <p:nvPr/>
        </p:nvSpPr>
        <p:spPr>
          <a:xfrm>
            <a:off x="1108750" y="2707031"/>
            <a:ext cx="99745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Each conservation/dissipation structure has an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“associated test function”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E1B076-3826-F578-8456-D57E4A0EC73D}"/>
              </a:ext>
            </a:extLst>
          </p:cNvPr>
          <p:cNvGrpSpPr/>
          <p:nvPr/>
        </p:nvGrpSpPr>
        <p:grpSpPr>
          <a:xfrm>
            <a:off x="1108750" y="1207517"/>
            <a:ext cx="9974500" cy="1324401"/>
            <a:chOff x="217629" y="2791356"/>
            <a:chExt cx="9974500" cy="13244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501C3C9-6889-FB45-6675-0CF271AC664B}"/>
                </a:ext>
              </a:extLst>
            </p:cNvPr>
            <p:cNvGrpSpPr/>
            <p:nvPr/>
          </p:nvGrpSpPr>
          <p:grpSpPr>
            <a:xfrm>
              <a:off x="217629" y="2791356"/>
              <a:ext cx="9974500" cy="1324401"/>
              <a:chOff x="217629" y="2791356"/>
              <a:chExt cx="9974500" cy="1324401"/>
            </a:xfrm>
          </p:grpSpPr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3243B4AD-797A-0EB1-8AD4-E696C1562CA0}"/>
                  </a:ext>
                </a:extLst>
              </p:cNvPr>
              <p:cNvSpPr/>
              <p:nvPr/>
            </p:nvSpPr>
            <p:spPr>
              <a:xfrm>
                <a:off x="217633" y="2791356"/>
                <a:ext cx="997449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B.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Identify associated test functions</a:t>
                </a:r>
                <a:endPara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5" name="Rectangle: Top Corners Rounded 24">
                <a:extLst>
                  <a:ext uri="{FF2B5EF4-FFF2-40B4-BE49-F238E27FC236}">
                    <a16:creationId xmlns:a16="http://schemas.microsoft.com/office/drawing/2014/main" id="{7F563D86-B3BC-AA4B-60C8-C52860457624}"/>
                  </a:ext>
                </a:extLst>
              </p:cNvPr>
              <p:cNvSpPr/>
              <p:nvPr/>
            </p:nvSpPr>
            <p:spPr>
              <a:xfrm rot="10800000">
                <a:off x="217631" y="3504246"/>
                <a:ext cx="9974494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D447D-2368-D2EB-5D6A-D51E47A0FF39}"/>
                  </a:ext>
                </a:extLst>
              </p:cNvPr>
              <p:cNvSpPr/>
              <p:nvPr/>
            </p:nvSpPr>
            <p:spPr>
              <a:xfrm>
                <a:off x="217629" y="3402866"/>
                <a:ext cx="997450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A8A716-DF89-FA3A-712D-EF390CB224D4}"/>
                </a:ext>
              </a:extLst>
            </p:cNvPr>
            <p:cNvSpPr txBox="1"/>
            <p:nvPr/>
          </p:nvSpPr>
          <p:spPr>
            <a:xfrm>
              <a:off x="322677" y="3483846"/>
              <a:ext cx="9735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For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each structure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to be preserved, identify its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associated test function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B97741-92B7-23E7-4C5E-3D9528BB4BC3}"/>
              </a:ext>
            </a:extLst>
          </p:cNvPr>
          <p:cNvGrpSpPr/>
          <p:nvPr/>
        </p:nvGrpSpPr>
        <p:grpSpPr>
          <a:xfrm>
            <a:off x="1108750" y="3251475"/>
            <a:ext cx="5391035" cy="2393941"/>
            <a:chOff x="3293804" y="2791356"/>
            <a:chExt cx="5338519" cy="23939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DB6924-E140-726E-DE9E-34EE9984DC9B}"/>
                </a:ext>
              </a:extLst>
            </p:cNvPr>
            <p:cNvGrpSpPr/>
            <p:nvPr/>
          </p:nvGrpSpPr>
          <p:grpSpPr>
            <a:xfrm>
              <a:off x="3293804" y="2791356"/>
              <a:ext cx="5338519" cy="2393941"/>
              <a:chOff x="3455187" y="3877506"/>
              <a:chExt cx="5031066" cy="2393941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DF1B9D87-A712-D74E-C38A-8A54F93FC56D}"/>
                  </a:ext>
                </a:extLst>
              </p:cNvPr>
              <p:cNvSpPr/>
              <p:nvPr/>
            </p:nvSpPr>
            <p:spPr>
              <a:xfrm>
                <a:off x="3455192" y="3877506"/>
                <a:ext cx="503106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Palatino Linotype" panose="02040502050505030304" pitchFamily="18" charset="0"/>
                  </a:rPr>
                  <a:t>Semi-discretisation</a:t>
                </a:r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F41F29EF-944A-A9EB-791F-8F02707F34E6}"/>
                  </a:ext>
                </a:extLst>
              </p:cNvPr>
              <p:cNvSpPr/>
              <p:nvPr/>
            </p:nvSpPr>
            <p:spPr>
              <a:xfrm rot="10800000">
                <a:off x="3455187" y="5659936"/>
                <a:ext cx="5031059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AA61BD8-0484-7BC3-4215-C7076FC0F42B}"/>
                  </a:ext>
                </a:extLst>
              </p:cNvPr>
              <p:cNvSpPr/>
              <p:nvPr/>
            </p:nvSpPr>
            <p:spPr>
              <a:xfrm>
                <a:off x="3455189" y="4489015"/>
                <a:ext cx="5031060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BA2FA6-D521-60D3-7310-159E0A9661A9}"/>
                    </a:ext>
                  </a:extLst>
                </p:cNvPr>
                <p:cNvSpPr txBox="1"/>
                <p:nvPr/>
              </p:nvSpPr>
              <p:spPr>
                <a:xfrm>
                  <a:off x="3381429" y="3334041"/>
                  <a:ext cx="5085369" cy="1702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BA2FA6-D521-60D3-7310-159E0A966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334041"/>
                  <a:ext cx="5085369" cy="1702325"/>
                </a:xfrm>
                <a:prstGeom prst="rect">
                  <a:avLst/>
                </a:prstGeom>
                <a:blipFill>
                  <a:blip r:embed="rId3"/>
                  <a:stretch>
                    <a:fillRect l="-1779" b="-67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216D5235-A613-450B-70D7-AA288CD4169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876EE0-9AFB-A744-6146-C3AA9BA34B07}"/>
                  </a:ext>
                </a:extLst>
              </p:cNvPr>
              <p:cNvSpPr txBox="1"/>
              <p:nvPr/>
            </p:nvSpPr>
            <p:spPr>
              <a:xfrm>
                <a:off x="6823583" y="3257452"/>
                <a:ext cx="4259662" cy="1759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acc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400" i="1" dirty="0">
                    <a:solidFill>
                      <a:srgbClr val="002147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240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400" b="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r>
                  <a:rPr lang="en-GB" sz="2400" i="1" dirty="0">
                    <a:solidFill>
                      <a:srgbClr val="002147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      =−</m:t>
                    </m:r>
                    <m:f>
                      <m:f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240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40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sz="2400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400" i="1" dirty="0">
                    <a:solidFill>
                      <a:srgbClr val="002147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      =0</m:t>
                    </m:r>
                  </m:oMath>
                </a14:m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876EE0-9AFB-A744-6146-C3AA9BA34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83" y="3257452"/>
                <a:ext cx="4259662" cy="1759200"/>
              </a:xfrm>
              <a:prstGeom prst="rect">
                <a:avLst/>
              </a:prstGeom>
              <a:blipFill>
                <a:blip r:embed="rId5"/>
                <a:stretch>
                  <a:fillRect l="-143" t="-19723" b="-11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270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41A7F-08FC-11FD-0D6F-8CEE70AC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C62D185-9ED0-C30D-C2E6-7B29766AAB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12C99-02BB-A402-CC29-15D6BD4944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28407-6DE5-533A-2122-65C8EF74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C30DBD91-ED4D-4318-26A9-D497BB48C4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B93D4F-3F54-8DAE-F579-B5896478BD9B}"/>
              </a:ext>
            </a:extLst>
          </p:cNvPr>
          <p:cNvSpPr txBox="1"/>
          <p:nvPr/>
        </p:nvSpPr>
        <p:spPr>
          <a:xfrm>
            <a:off x="1108750" y="2707031"/>
            <a:ext cx="99745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Each conservation/dissipation structure has an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“associated test function”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76D29D-027B-4D7E-4E87-38CE753B9C27}"/>
              </a:ext>
            </a:extLst>
          </p:cNvPr>
          <p:cNvGrpSpPr/>
          <p:nvPr/>
        </p:nvGrpSpPr>
        <p:grpSpPr>
          <a:xfrm>
            <a:off x="1108750" y="1207517"/>
            <a:ext cx="9974500" cy="1324401"/>
            <a:chOff x="217629" y="2791356"/>
            <a:chExt cx="9974500" cy="13244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AC60E8-7CAC-73E7-CBD8-3BAB6AA43007}"/>
                </a:ext>
              </a:extLst>
            </p:cNvPr>
            <p:cNvGrpSpPr/>
            <p:nvPr/>
          </p:nvGrpSpPr>
          <p:grpSpPr>
            <a:xfrm>
              <a:off x="217629" y="2791356"/>
              <a:ext cx="9974500" cy="1324401"/>
              <a:chOff x="217629" y="2791356"/>
              <a:chExt cx="9974500" cy="1324401"/>
            </a:xfrm>
          </p:grpSpPr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5F130448-5AF8-64D8-FF36-361A67E987E0}"/>
                  </a:ext>
                </a:extLst>
              </p:cNvPr>
              <p:cNvSpPr/>
              <p:nvPr/>
            </p:nvSpPr>
            <p:spPr>
              <a:xfrm>
                <a:off x="217633" y="2791356"/>
                <a:ext cx="997449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B.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Identify associated test functions</a:t>
                </a:r>
                <a:endPara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5" name="Rectangle: Top Corners Rounded 24">
                <a:extLst>
                  <a:ext uri="{FF2B5EF4-FFF2-40B4-BE49-F238E27FC236}">
                    <a16:creationId xmlns:a16="http://schemas.microsoft.com/office/drawing/2014/main" id="{5118CBAE-E554-9929-959E-2C51EAE8C59C}"/>
                  </a:ext>
                </a:extLst>
              </p:cNvPr>
              <p:cNvSpPr/>
              <p:nvPr/>
            </p:nvSpPr>
            <p:spPr>
              <a:xfrm rot="10800000">
                <a:off x="217631" y="3504246"/>
                <a:ext cx="9974494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DE03AD-C063-B1CA-D995-B2CE269CCDCA}"/>
                  </a:ext>
                </a:extLst>
              </p:cNvPr>
              <p:cNvSpPr/>
              <p:nvPr/>
            </p:nvSpPr>
            <p:spPr>
              <a:xfrm>
                <a:off x="217629" y="3402866"/>
                <a:ext cx="997450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F135C2-84A6-C2CD-1EF0-429BBF915814}"/>
                </a:ext>
              </a:extLst>
            </p:cNvPr>
            <p:cNvSpPr txBox="1"/>
            <p:nvPr/>
          </p:nvSpPr>
          <p:spPr>
            <a:xfrm>
              <a:off x="322677" y="3483846"/>
              <a:ext cx="9735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For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each structure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to be preserved, identify its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associated test function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B2F14A-E7A6-05B1-11BC-9C6D8DFB4A9B}"/>
                  </a:ext>
                </a:extLst>
              </p:cNvPr>
              <p:cNvSpPr txBox="1"/>
              <p:nvPr/>
            </p:nvSpPr>
            <p:spPr>
              <a:xfrm>
                <a:off x="6823583" y="3257452"/>
                <a:ext cx="4259662" cy="1759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acc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r>
                  <a:rPr lang="en-GB" sz="2400" i="1" dirty="0">
                    <a:solidFill>
                      <a:srgbClr val="002147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      =−</m:t>
                    </m:r>
                    <m:f>
                      <m:fPr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400" i="1" dirty="0">
                    <a:solidFill>
                      <a:srgbClr val="002147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147"/>
                        </a:solidFill>
                        <a:latin typeface="Cambria Math" panose="02040503050406030204" pitchFamily="18" charset="0"/>
                      </a:rPr>
                      <m:t>      =0</m:t>
                    </m:r>
                  </m:oMath>
                </a14:m>
                <a:r>
                  <a:rPr lang="en-GB" sz="2400" i="1" dirty="0">
                    <a:solidFill>
                      <a:srgbClr val="002147"/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B2F14A-E7A6-05B1-11BC-9C6D8DFB4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83" y="3257452"/>
                <a:ext cx="4259662" cy="1759200"/>
              </a:xfrm>
              <a:prstGeom prst="rect">
                <a:avLst/>
              </a:prstGeom>
              <a:blipFill>
                <a:blip r:embed="rId3"/>
                <a:stretch>
                  <a:fillRect l="-143" t="-19723" b="-11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6FE76F6-0FEC-020E-F7B9-B5964BB9EAEA}"/>
              </a:ext>
            </a:extLst>
          </p:cNvPr>
          <p:cNvGrpSpPr/>
          <p:nvPr/>
        </p:nvGrpSpPr>
        <p:grpSpPr>
          <a:xfrm>
            <a:off x="1108750" y="3251475"/>
            <a:ext cx="5391035" cy="2393941"/>
            <a:chOff x="3293804" y="2791356"/>
            <a:chExt cx="5338519" cy="23939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B08129-BBFC-791A-5468-1728837D4E9F}"/>
                </a:ext>
              </a:extLst>
            </p:cNvPr>
            <p:cNvGrpSpPr/>
            <p:nvPr/>
          </p:nvGrpSpPr>
          <p:grpSpPr>
            <a:xfrm>
              <a:off x="3293804" y="2791356"/>
              <a:ext cx="5338519" cy="2393941"/>
              <a:chOff x="3455187" y="3877506"/>
              <a:chExt cx="5031066" cy="2393941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0B14209C-BB91-3CAA-BD3F-44B5DA7D27C3}"/>
                  </a:ext>
                </a:extLst>
              </p:cNvPr>
              <p:cNvSpPr/>
              <p:nvPr/>
            </p:nvSpPr>
            <p:spPr>
              <a:xfrm>
                <a:off x="3455192" y="3877506"/>
                <a:ext cx="503106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Palatino Linotype" panose="02040502050505030304" pitchFamily="18" charset="0"/>
                  </a:rPr>
                  <a:t>Semi-discretisation</a:t>
                </a:r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661E9255-511E-EEAB-5B17-96E759A01A61}"/>
                  </a:ext>
                </a:extLst>
              </p:cNvPr>
              <p:cNvSpPr/>
              <p:nvPr/>
            </p:nvSpPr>
            <p:spPr>
              <a:xfrm rot="10800000">
                <a:off x="3455187" y="5659936"/>
                <a:ext cx="5031059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239123-F6D6-18A2-5A2B-7EA977862D5A}"/>
                  </a:ext>
                </a:extLst>
              </p:cNvPr>
              <p:cNvSpPr/>
              <p:nvPr/>
            </p:nvSpPr>
            <p:spPr>
              <a:xfrm>
                <a:off x="3455189" y="4489015"/>
                <a:ext cx="5031060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9517C4D-91BD-8180-0C88-896A83D1478C}"/>
                    </a:ext>
                  </a:extLst>
                </p:cNvPr>
                <p:cNvSpPr txBox="1"/>
                <p:nvPr/>
              </p:nvSpPr>
              <p:spPr>
                <a:xfrm>
                  <a:off x="3381429" y="3334041"/>
                  <a:ext cx="5085369" cy="1702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9517C4D-91BD-8180-0C88-896A83D14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334041"/>
                  <a:ext cx="5085369" cy="1702325"/>
                </a:xfrm>
                <a:prstGeom prst="rect">
                  <a:avLst/>
                </a:prstGeom>
                <a:blipFill>
                  <a:blip r:embed="rId4"/>
                  <a:stretch>
                    <a:fillRect l="-1779" b="-67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Arc 4">
            <a:extLst>
              <a:ext uri="{FF2B5EF4-FFF2-40B4-BE49-F238E27FC236}">
                <a16:creationId xmlns:a16="http://schemas.microsoft.com/office/drawing/2014/main" id="{38E486A7-1598-D6C6-22F5-4B9B26E47B4A}"/>
              </a:ext>
            </a:extLst>
          </p:cNvPr>
          <p:cNvSpPr/>
          <p:nvPr/>
        </p:nvSpPr>
        <p:spPr>
          <a:xfrm rot="10800000" flipV="1">
            <a:off x="5289760" y="3893707"/>
            <a:ext cx="3480488" cy="2780915"/>
          </a:xfrm>
          <a:prstGeom prst="arc">
            <a:avLst>
              <a:gd name="adj1" fmla="val 16122889"/>
              <a:gd name="adj2" fmla="val 19816723"/>
            </a:avLst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49DB8B-E125-163F-1F4E-6E3D4B6E5526}"/>
              </a:ext>
            </a:extLst>
          </p:cNvPr>
          <p:cNvSpPr/>
          <p:nvPr/>
        </p:nvSpPr>
        <p:spPr>
          <a:xfrm>
            <a:off x="7502012" y="5159052"/>
            <a:ext cx="5543427" cy="16989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D2147B-18C6-5426-21C8-39F96A173C79}"/>
                  </a:ext>
                </a:extLst>
              </p:cNvPr>
              <p:cNvSpPr txBox="1"/>
              <p:nvPr/>
            </p:nvSpPr>
            <p:spPr>
              <a:xfrm>
                <a:off x="8164677" y="4805828"/>
                <a:ext cx="3524140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This proof requires taking</a:t>
                </a:r>
                <a:b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</a:b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in the semi-discrete form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is the </a:t>
                </a:r>
                <a:r>
                  <a: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associated test function 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</a:p>
              <a:p>
                <a:pPr algn="ctr"/>
                <a:endPara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D2147B-18C6-5426-21C8-39F96A173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77" y="4805828"/>
                <a:ext cx="3524140" cy="2215991"/>
              </a:xfrm>
              <a:prstGeom prst="rect">
                <a:avLst/>
              </a:prstGeom>
              <a:blipFill>
                <a:blip r:embed="rId5"/>
                <a:stretch>
                  <a:fillRect l="-1903" t="-4121" r="-4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E6E9902F-6FF3-3683-2D58-13EC4B6135A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</p:spTree>
    <p:extLst>
      <p:ext uri="{BB962C8B-B14F-4D97-AF65-F5344CB8AC3E}">
        <p14:creationId xmlns:p14="http://schemas.microsoft.com/office/powerpoint/2010/main" val="23063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E0BA5-908C-4B32-9F06-1C7406B5E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7D9A98-DC5B-6262-EE93-3DAA9526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26" y="3653631"/>
            <a:ext cx="6278399" cy="1102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4C0E0-4072-E155-9443-D3EAD032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87" y="4593944"/>
            <a:ext cx="3828622" cy="11603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DA561B-29CE-0CDC-43DD-C6F0AF6DA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126" y="2840167"/>
            <a:ext cx="6029548" cy="1380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D92D7D-966B-685B-B527-91D2D3DCA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73" y="3144421"/>
            <a:ext cx="5098296" cy="1012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C59822-6671-D543-09D7-747C53965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" y="4794382"/>
            <a:ext cx="3679043" cy="810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6E384B-5D42-E644-2488-66C70AEDF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463" y="2887098"/>
            <a:ext cx="5634658" cy="1097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48E10D-361C-A7A9-DD6E-4B0215747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51" y="3747699"/>
            <a:ext cx="5397666" cy="1188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A622E-CD3B-AEE7-608E-3CF05F1874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7825" y="3532199"/>
            <a:ext cx="4624334" cy="1516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55E646-5E6C-F547-AAD3-ABB8147117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7916" y="4601603"/>
            <a:ext cx="5218670" cy="1208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C4710-62CA-9522-A826-F63CFFD1B1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5425" y="3903916"/>
            <a:ext cx="4982634" cy="1270528"/>
          </a:xfrm>
          <a:prstGeom prst="rect">
            <a:avLst/>
          </a:prstGeom>
        </p:spPr>
      </p:pic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1C475515-20F7-D49F-9D43-260328B981D7}"/>
              </a:ext>
            </a:extLst>
          </p:cNvPr>
          <p:cNvSpPr/>
          <p:nvPr/>
        </p:nvSpPr>
        <p:spPr>
          <a:xfrm>
            <a:off x="9723925" y="1217060"/>
            <a:ext cx="2018212" cy="899711"/>
          </a:xfrm>
          <a:custGeom>
            <a:avLst/>
            <a:gdLst>
              <a:gd name="connsiteX0" fmla="*/ 3068126 w 2018212"/>
              <a:gd name="connsiteY0" fmla="*/ 922087 h 899711"/>
              <a:gd name="connsiteX1" fmla="*/ 2447653 w 2018212"/>
              <a:gd name="connsiteY1" fmla="*/ 827082 h 899711"/>
              <a:gd name="connsiteX2" fmla="*/ 1801854 w 2018212"/>
              <a:gd name="connsiteY2" fmla="*/ 728200 h 899711"/>
              <a:gd name="connsiteX3" fmla="*/ 878181 w 2018212"/>
              <a:gd name="connsiteY3" fmla="*/ 895909 h 899711"/>
              <a:gd name="connsiteX4" fmla="*/ 118640 w 2018212"/>
              <a:gd name="connsiteY4" fmla="*/ 238225 h 899711"/>
              <a:gd name="connsiteX5" fmla="*/ 1091236 w 2018212"/>
              <a:gd name="connsiteY5" fmla="*/ 1492 h 899711"/>
              <a:gd name="connsiteX6" fmla="*/ 1978025 w 2018212"/>
              <a:gd name="connsiteY6" fmla="*/ 575545 h 899711"/>
              <a:gd name="connsiteX7" fmla="*/ 2501273 w 2018212"/>
              <a:gd name="connsiteY7" fmla="*/ 741885 h 899711"/>
              <a:gd name="connsiteX8" fmla="*/ 3068126 w 2018212"/>
              <a:gd name="connsiteY8" fmla="*/ 922087 h 89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899711" fill="none" extrusionOk="0">
                <a:moveTo>
                  <a:pt x="3068126" y="922087"/>
                </a:moveTo>
                <a:cubicBezTo>
                  <a:pt x="2932983" y="932012"/>
                  <a:pt x="2691944" y="859760"/>
                  <a:pt x="2447653" y="827082"/>
                </a:cubicBezTo>
                <a:cubicBezTo>
                  <a:pt x="2203362" y="794404"/>
                  <a:pt x="1932661" y="747303"/>
                  <a:pt x="1801854" y="728200"/>
                </a:cubicBezTo>
                <a:cubicBezTo>
                  <a:pt x="1550782" y="843508"/>
                  <a:pt x="1262296" y="929774"/>
                  <a:pt x="878181" y="895909"/>
                </a:cubicBezTo>
                <a:cubicBezTo>
                  <a:pt x="235073" y="815038"/>
                  <a:pt x="-119583" y="547133"/>
                  <a:pt x="118640" y="238225"/>
                </a:cubicBezTo>
                <a:cubicBezTo>
                  <a:pt x="266905" y="56485"/>
                  <a:pt x="715302" y="-46527"/>
                  <a:pt x="1091236" y="1492"/>
                </a:cubicBezTo>
                <a:cubicBezTo>
                  <a:pt x="1765139" y="87592"/>
                  <a:pt x="2132592" y="299418"/>
                  <a:pt x="1978025" y="575545"/>
                </a:cubicBezTo>
                <a:cubicBezTo>
                  <a:pt x="2095684" y="614145"/>
                  <a:pt x="2279932" y="651592"/>
                  <a:pt x="2501273" y="741885"/>
                </a:cubicBezTo>
                <a:cubicBezTo>
                  <a:pt x="2722614" y="832178"/>
                  <a:pt x="2814340" y="845621"/>
                  <a:pt x="3068126" y="922087"/>
                </a:cubicBezTo>
                <a:close/>
              </a:path>
              <a:path w="2018212" h="899711" stroke="0" extrusionOk="0">
                <a:moveTo>
                  <a:pt x="3068126" y="922087"/>
                </a:moveTo>
                <a:cubicBezTo>
                  <a:pt x="2873849" y="911000"/>
                  <a:pt x="2709646" y="884310"/>
                  <a:pt x="2472978" y="830960"/>
                </a:cubicBezTo>
                <a:cubicBezTo>
                  <a:pt x="2236310" y="777610"/>
                  <a:pt x="1968241" y="748830"/>
                  <a:pt x="1801854" y="728200"/>
                </a:cubicBezTo>
                <a:cubicBezTo>
                  <a:pt x="1567512" y="793039"/>
                  <a:pt x="1241211" y="957835"/>
                  <a:pt x="878181" y="895909"/>
                </a:cubicBezTo>
                <a:cubicBezTo>
                  <a:pt x="194066" y="852450"/>
                  <a:pt x="-164522" y="579861"/>
                  <a:pt x="118640" y="238225"/>
                </a:cubicBezTo>
                <a:cubicBezTo>
                  <a:pt x="279055" y="92918"/>
                  <a:pt x="681795" y="-4255"/>
                  <a:pt x="1091236" y="1492"/>
                </a:cubicBezTo>
                <a:cubicBezTo>
                  <a:pt x="1658502" y="566"/>
                  <a:pt x="2168458" y="302478"/>
                  <a:pt x="1978025" y="575545"/>
                </a:cubicBezTo>
                <a:cubicBezTo>
                  <a:pt x="2248575" y="631080"/>
                  <a:pt x="2357304" y="688178"/>
                  <a:pt x="2533977" y="752281"/>
                </a:cubicBezTo>
                <a:cubicBezTo>
                  <a:pt x="2710650" y="816385"/>
                  <a:pt x="2899746" y="872440"/>
                  <a:pt x="3068126" y="922087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65971924">
                  <a:prstGeom prst="wedgeEllipseCallout">
                    <a:avLst>
                      <a:gd name="adj1" fmla="val 102022"/>
                      <a:gd name="adj2" fmla="val 52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WHAT HAVE YOU DONE?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78B51-CEB4-208D-47B6-7CC0AC5566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806E9-F5C9-8A4A-3672-48021B93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8473440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0. KEY FINDINGS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(TL;DR…)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F6F1C11B-459F-CC12-45E1-94CF8E1072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6385CBCF-4CD3-8404-C295-F3B7B9CA0A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C02917-3777-5EBC-7DDF-911DEFB5C5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AD4034-4381-721E-3E5D-2D1711F259B5}"/>
              </a:ext>
            </a:extLst>
          </p:cNvPr>
          <p:cNvSpPr txBox="1"/>
          <p:nvPr/>
        </p:nvSpPr>
        <p:spPr>
          <a:xfrm>
            <a:off x="3410592" y="1343749"/>
            <a:ext cx="618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Introduced a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framework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for modifies a given integrator to preserve any* chosen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conservation/dissipation law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29A4855-F1A8-072B-9860-4B861B549B86}"/>
              </a:ext>
            </a:extLst>
          </p:cNvPr>
          <p:cNvSpPr/>
          <p:nvPr/>
        </p:nvSpPr>
        <p:spPr>
          <a:xfrm>
            <a:off x="427737" y="1986514"/>
            <a:ext cx="2018212" cy="905411"/>
          </a:xfrm>
          <a:custGeom>
            <a:avLst/>
            <a:gdLst>
              <a:gd name="connsiteX0" fmla="*/ -1107776 w 2018212"/>
              <a:gd name="connsiteY0" fmla="*/ 784846 h 905411"/>
              <a:gd name="connsiteX1" fmla="*/ -559815 w 2018212"/>
              <a:gd name="connsiteY1" fmla="*/ 654030 h 905411"/>
              <a:gd name="connsiteX2" fmla="*/ 10511 w 2018212"/>
              <a:gd name="connsiteY2" fmla="*/ 517875 h 905411"/>
              <a:gd name="connsiteX3" fmla="*/ 957837 w 2018212"/>
              <a:gd name="connsiteY3" fmla="*/ 584 h 905411"/>
              <a:gd name="connsiteX4" fmla="*/ 1958187 w 2018212"/>
              <a:gd name="connsiteY4" fmla="*/ 298898 h 905411"/>
              <a:gd name="connsiteX5" fmla="*/ 1104417 w 2018212"/>
              <a:gd name="connsiteY5" fmla="*/ 903387 h 905411"/>
              <a:gd name="connsiteX6" fmla="*/ 137643 w 2018212"/>
              <a:gd name="connsiteY6" fmla="*/ 680949 h 905411"/>
              <a:gd name="connsiteX7" fmla="*/ -460158 w 2018212"/>
              <a:gd name="connsiteY7" fmla="*/ 730820 h 905411"/>
              <a:gd name="connsiteX8" fmla="*/ -1107776 w 2018212"/>
              <a:gd name="connsiteY8" fmla="*/ 784846 h 90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905411" fill="none" extrusionOk="0">
                <a:moveTo>
                  <a:pt x="-1107776" y="784846"/>
                </a:moveTo>
                <a:cubicBezTo>
                  <a:pt x="-939363" y="719006"/>
                  <a:pt x="-828736" y="695307"/>
                  <a:pt x="-559815" y="654030"/>
                </a:cubicBezTo>
                <a:cubicBezTo>
                  <a:pt x="-290894" y="612753"/>
                  <a:pt x="-198262" y="550488"/>
                  <a:pt x="10511" y="517875"/>
                </a:cubicBezTo>
                <a:cubicBezTo>
                  <a:pt x="-3573" y="214996"/>
                  <a:pt x="283330" y="91032"/>
                  <a:pt x="957837" y="584"/>
                </a:cubicBezTo>
                <a:cubicBezTo>
                  <a:pt x="1379938" y="20520"/>
                  <a:pt x="1813878" y="115752"/>
                  <a:pt x="1958187" y="298898"/>
                </a:cubicBezTo>
                <a:cubicBezTo>
                  <a:pt x="2147131" y="697874"/>
                  <a:pt x="1850085" y="915899"/>
                  <a:pt x="1104417" y="903387"/>
                </a:cubicBezTo>
                <a:cubicBezTo>
                  <a:pt x="719767" y="968312"/>
                  <a:pt x="330958" y="820169"/>
                  <a:pt x="137643" y="680949"/>
                </a:cubicBezTo>
                <a:cubicBezTo>
                  <a:pt x="-145648" y="676258"/>
                  <a:pt x="-240626" y="690108"/>
                  <a:pt x="-460158" y="730820"/>
                </a:cubicBezTo>
                <a:cubicBezTo>
                  <a:pt x="-679690" y="771532"/>
                  <a:pt x="-977339" y="768498"/>
                  <a:pt x="-1107776" y="784846"/>
                </a:cubicBezTo>
                <a:close/>
              </a:path>
              <a:path w="2018212" h="905411" stroke="0" extrusionOk="0">
                <a:moveTo>
                  <a:pt x="-1107776" y="784846"/>
                </a:moveTo>
                <a:cubicBezTo>
                  <a:pt x="-899466" y="730652"/>
                  <a:pt x="-701637" y="677734"/>
                  <a:pt x="-537450" y="648691"/>
                </a:cubicBezTo>
                <a:cubicBezTo>
                  <a:pt x="-373263" y="619648"/>
                  <a:pt x="-177996" y="552495"/>
                  <a:pt x="10511" y="517875"/>
                </a:cubicBezTo>
                <a:cubicBezTo>
                  <a:pt x="-115422" y="174526"/>
                  <a:pt x="456499" y="90522"/>
                  <a:pt x="957837" y="584"/>
                </a:cubicBezTo>
                <a:cubicBezTo>
                  <a:pt x="1368955" y="10365"/>
                  <a:pt x="1813503" y="100547"/>
                  <a:pt x="1958187" y="298898"/>
                </a:cubicBezTo>
                <a:cubicBezTo>
                  <a:pt x="2243387" y="577901"/>
                  <a:pt x="1731313" y="953200"/>
                  <a:pt x="1104417" y="903387"/>
                </a:cubicBezTo>
                <a:cubicBezTo>
                  <a:pt x="739057" y="920755"/>
                  <a:pt x="350120" y="796742"/>
                  <a:pt x="137643" y="680949"/>
                </a:cubicBezTo>
                <a:cubicBezTo>
                  <a:pt x="-22309" y="695438"/>
                  <a:pt x="-361532" y="702725"/>
                  <a:pt x="-485067" y="732898"/>
                </a:cubicBezTo>
                <a:cubicBezTo>
                  <a:pt x="-608602" y="763071"/>
                  <a:pt x="-841630" y="740462"/>
                  <a:pt x="-1107776" y="78484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860121958">
                  <a:prstGeom prst="wedgeEllipseCallout">
                    <a:avLst>
                      <a:gd name="adj1" fmla="val -104889"/>
                      <a:gd name="adj2" fmla="val 3668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HOW NOVEL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IS THIS?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FC2AFC-20D7-E23D-077D-3AADEEC14058}"/>
              </a:ext>
            </a:extLst>
          </p:cNvPr>
          <p:cNvSpPr txBox="1"/>
          <p:nvPr/>
        </p:nvSpPr>
        <p:spPr>
          <a:xfrm>
            <a:off x="2618082" y="2138080"/>
            <a:ext cx="873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Reproduces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existing schemes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Palatino Linotype" panose="02040502050505030304" pitchFamily="18" charset="0"/>
              </a:rPr>
              <a:t>Allows us to tackle </a:t>
            </a:r>
            <a:r>
              <a:rPr lang="en-GB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chemeClr val="bg1"/>
                </a:solidFill>
                <a:latin typeface="Palatino Linotype" panose="02040502050505030304" pitchFamily="18" charset="0"/>
              </a:rPr>
              <a:t>new problems</a:t>
            </a:r>
          </a:p>
        </p:txBody>
      </p:sp>
    </p:spTree>
    <p:extLst>
      <p:ext uri="{BB962C8B-B14F-4D97-AF65-F5344CB8AC3E}">
        <p14:creationId xmlns:p14="http://schemas.microsoft.com/office/powerpoint/2010/main" val="392021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5" grpId="0" animBg="1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7CB29-E34D-E08E-F877-C223D12E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1D44F0-8058-2584-B5AC-C0661EC99D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E8461B-D20E-FA34-487F-6E73E85760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194C2-8BBD-CF28-293F-CF3B7A11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D65D4712-AAC8-4459-940F-20C86AA3E7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94B2E72F-620D-480D-2B25-45B485C5ED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F05E8E-1395-879F-064E-011F22E9DB2F}"/>
              </a:ext>
            </a:extLst>
          </p:cNvPr>
          <p:cNvSpPr txBox="1"/>
          <p:nvPr/>
        </p:nvSpPr>
        <p:spPr>
          <a:xfrm>
            <a:off x="3210546" y="1825860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If those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associated test functions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BC6DA8-B943-5419-B921-658BB99A10D0}"/>
                  </a:ext>
                </a:extLst>
              </p:cNvPr>
              <p:cNvSpPr txBox="1"/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:r>
                  <a:rPr lang="en-GB" sz="2400" dirty="0" err="1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s.t.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BC6DA8-B943-5419-B921-658BB99A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blipFill>
                <a:blip r:embed="rId4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5DA281C-E069-7CF7-9EF5-D6CDE988BEE0}"/>
              </a:ext>
            </a:extLst>
          </p:cNvPr>
          <p:cNvSpPr txBox="1"/>
          <p:nvPr/>
        </p:nvSpPr>
        <p:spPr>
          <a:xfrm>
            <a:off x="3210546" y="2816489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…live in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CPG test space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12DB1C-2DA6-83A1-227A-7146FB47179A}"/>
                  </a:ext>
                </a:extLst>
              </p:cNvPr>
              <p:cNvSpPr txBox="1"/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</m:e>
                    </m:acc>
                    <m:r>
                      <a:rPr lang="en-GB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12DB1C-2DA6-83A1-227A-7146FB4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blipFill>
                <a:blip r:embed="rId5"/>
                <a:stretch>
                  <a:fillRect t="-22222" b="-46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0FD5B8-96E7-2B68-4404-466D6C7121D8}"/>
                  </a:ext>
                </a:extLst>
              </p:cNvPr>
              <p:cNvSpPr txBox="1"/>
              <p:nvPr/>
            </p:nvSpPr>
            <p:spPr>
              <a:xfrm>
                <a:off x="74193" y="4665073"/>
                <a:ext cx="11248104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0FD5B8-96E7-2B68-4404-466D6C712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3" y="4665073"/>
                <a:ext cx="11248104" cy="871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E5F40DF-DD85-9195-53E8-C12186E4C949}"/>
              </a:ext>
            </a:extLst>
          </p:cNvPr>
          <p:cNvSpPr txBox="1"/>
          <p:nvPr/>
        </p:nvSpPr>
        <p:spPr>
          <a:xfrm>
            <a:off x="1504335" y="3820827"/>
            <a:ext cx="91833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…then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structure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preserved discretely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for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free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!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</a:t>
            </a:r>
            <a:endParaRPr lang="en-GB" sz="2400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9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430A-531C-B253-A08A-664B973E2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6712DF3-57A1-0DE2-F2E8-DF67240104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FFFC2-2CF2-73B4-5DCB-550E2EAF3F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783A7-A9C6-B24F-0996-74982558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7CB8F34C-97A9-F7B6-EC47-8D67F82B7A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878FD526-89D0-4931-58DE-32E8CFBAAC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14C720-9777-24B6-807A-D1161D300A6C}"/>
              </a:ext>
            </a:extLst>
          </p:cNvPr>
          <p:cNvSpPr txBox="1"/>
          <p:nvPr/>
        </p:nvSpPr>
        <p:spPr>
          <a:xfrm>
            <a:off x="3210546" y="1825860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If those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associated test functions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A0E361-BC36-7F07-57D9-C879D2B97962}"/>
                  </a:ext>
                </a:extLst>
              </p:cNvPr>
              <p:cNvSpPr txBox="1"/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:r>
                  <a:rPr lang="en-GB" sz="2400" dirty="0" err="1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s.t.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A0E361-BC36-7F07-57D9-C879D2B97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blipFill>
                <a:blip r:embed="rId4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52CD254-F902-2453-4467-10A04C01DEE2}"/>
              </a:ext>
            </a:extLst>
          </p:cNvPr>
          <p:cNvSpPr txBox="1"/>
          <p:nvPr/>
        </p:nvSpPr>
        <p:spPr>
          <a:xfrm>
            <a:off x="3210546" y="2816489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…live in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CPG test space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BF4F1F-3919-84C3-3A1F-35F543E11C66}"/>
                  </a:ext>
                </a:extLst>
              </p:cNvPr>
              <p:cNvSpPr txBox="1"/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</m:e>
                    </m:acc>
                    <m:r>
                      <a:rPr lang="en-GB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BF4F1F-3919-84C3-3A1F-35F543E11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blipFill>
                <a:blip r:embed="rId5"/>
                <a:stretch>
                  <a:fillRect t="-22222" b="-46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CA4363D3-43BD-5766-61F2-777BABB53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7255" y="4383063"/>
            <a:ext cx="611889" cy="61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1B537D-47F2-6EC0-0B68-7D5B526BA82B}"/>
                  </a:ext>
                </a:extLst>
              </p:cNvPr>
              <p:cNvSpPr txBox="1"/>
              <p:nvPr/>
            </p:nvSpPr>
            <p:spPr>
              <a:xfrm>
                <a:off x="74193" y="4665073"/>
                <a:ext cx="11248104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1B537D-47F2-6EC0-0B68-7D5B526BA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3" y="4665073"/>
                <a:ext cx="11248104" cy="871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C305E07-39D5-F44C-F917-496AAA0FF50A}"/>
              </a:ext>
            </a:extLst>
          </p:cNvPr>
          <p:cNvSpPr txBox="1"/>
          <p:nvPr/>
        </p:nvSpPr>
        <p:spPr>
          <a:xfrm>
            <a:off x="1504335" y="3820827"/>
            <a:ext cx="91833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…then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structure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preserved discretely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for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free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!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</a:t>
            </a:r>
            <a:endParaRPr lang="en-GB" sz="2400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646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9CC50-4245-0BEE-A304-66BA40CB0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FE310E0-F451-72C8-81C7-EF2F9C527E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5CB5E-BE60-01EC-03DE-A30043DBEC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D93D6-08AE-57C1-D419-C91A17BB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9DE6F113-0162-22A4-E62E-30DEC87371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53338D4C-012A-9317-BBEE-601BA7D96B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D7363A-590B-B0A8-A1FB-8FEA84FAC6BD}"/>
              </a:ext>
            </a:extLst>
          </p:cNvPr>
          <p:cNvSpPr txBox="1"/>
          <p:nvPr/>
        </p:nvSpPr>
        <p:spPr>
          <a:xfrm>
            <a:off x="3210546" y="1825860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If those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associated test functions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8F3BB-1D02-DD26-9A81-E6DA0AC77705}"/>
                  </a:ext>
                </a:extLst>
              </p:cNvPr>
              <p:cNvSpPr txBox="1"/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:r>
                  <a:rPr lang="en-GB" sz="2400" dirty="0" err="1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s.t.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8F3BB-1D02-DD26-9A81-E6DA0AC7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blipFill>
                <a:blip r:embed="rId4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09B1EE6-A6FC-38A8-8E49-EECBDDDC595E}"/>
              </a:ext>
            </a:extLst>
          </p:cNvPr>
          <p:cNvSpPr txBox="1"/>
          <p:nvPr/>
        </p:nvSpPr>
        <p:spPr>
          <a:xfrm>
            <a:off x="3210546" y="2816489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…live in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CPG test space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F96F51-560F-0395-3759-3426F38FE443}"/>
                  </a:ext>
                </a:extLst>
              </p:cNvPr>
              <p:cNvSpPr txBox="1"/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</m:e>
                    </m:acc>
                    <m:r>
                      <a:rPr lang="en-GB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F96F51-560F-0395-3759-3426F38F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blipFill>
                <a:blip r:embed="rId5"/>
                <a:stretch>
                  <a:fillRect t="-22222" b="-46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66D6A4CF-EA62-E037-6161-B53B75E3A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7255" y="4383063"/>
            <a:ext cx="611889" cy="611889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9AE70D8-CE93-AD93-EB15-ABBD51A8E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8447" y="4387511"/>
            <a:ext cx="611889" cy="61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FF351C-6454-4764-3B36-5EA08B8F915A}"/>
                  </a:ext>
                </a:extLst>
              </p:cNvPr>
              <p:cNvSpPr txBox="1"/>
              <p:nvPr/>
            </p:nvSpPr>
            <p:spPr>
              <a:xfrm>
                <a:off x="74193" y="4665073"/>
                <a:ext cx="11248104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FF351C-6454-4764-3B36-5EA08B8F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3" y="4665073"/>
                <a:ext cx="11248104" cy="871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05319BC-1CAD-23EC-E4EE-A512156781CC}"/>
              </a:ext>
            </a:extLst>
          </p:cNvPr>
          <p:cNvSpPr txBox="1"/>
          <p:nvPr/>
        </p:nvSpPr>
        <p:spPr>
          <a:xfrm>
            <a:off x="1504335" y="3820827"/>
            <a:ext cx="91833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…then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structure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preserved discretely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for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free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!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</a:t>
            </a:r>
            <a:endParaRPr lang="en-GB" sz="2400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95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7252E-AB51-D7C5-C987-8AFB5021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9E80DBE-C0A4-D074-F141-54B4189F44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3BC638-D888-19ED-60B7-9FB9AAF136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931FC-2CAC-5DED-B735-56CEE6AB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F9EE31D4-3395-DFAA-7CD1-29ED92EBE8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1E460444-F3A3-20B4-6B68-4B0F408E5F2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9F402-F162-54D8-9683-ED7788620ACD}"/>
              </a:ext>
            </a:extLst>
          </p:cNvPr>
          <p:cNvSpPr txBox="1"/>
          <p:nvPr/>
        </p:nvSpPr>
        <p:spPr>
          <a:xfrm>
            <a:off x="3210546" y="1825860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If those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associated test functions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34BAEB-3828-F883-7671-7F8DB965B1FC}"/>
                  </a:ext>
                </a:extLst>
              </p:cNvPr>
              <p:cNvSpPr txBox="1"/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:r>
                  <a:rPr lang="en-GB" sz="2400" dirty="0" err="1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s.t.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34BAEB-3828-F883-7671-7F8DB965B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blipFill>
                <a:blip r:embed="rId4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8E692DC-7037-F331-7E99-72F4672A4E00}"/>
              </a:ext>
            </a:extLst>
          </p:cNvPr>
          <p:cNvSpPr txBox="1"/>
          <p:nvPr/>
        </p:nvSpPr>
        <p:spPr>
          <a:xfrm>
            <a:off x="3210546" y="2816489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…live in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CPG test space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301225-EFCA-E6C6-B850-C4B242EA2875}"/>
                  </a:ext>
                </a:extLst>
              </p:cNvPr>
              <p:cNvSpPr txBox="1"/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</m:e>
                    </m:acc>
                    <m:r>
                      <a:rPr lang="en-GB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301225-EFCA-E6C6-B850-C4B242EA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blipFill>
                <a:blip r:embed="rId5"/>
                <a:stretch>
                  <a:fillRect t="-22222" b="-46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F8A4FA7D-D16C-402A-39B6-26C2371B4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7255" y="4383063"/>
            <a:ext cx="611889" cy="611889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FCADA9C-2BF8-3884-8B90-063E28E9B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8447" y="4387511"/>
            <a:ext cx="611889" cy="611889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C08B8B7-A2F4-BC6D-8718-D91BFCD0E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0483" y="4383063"/>
            <a:ext cx="611889" cy="61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6C51C2-4873-28A4-5B90-42924456D05C}"/>
                  </a:ext>
                </a:extLst>
              </p:cNvPr>
              <p:cNvSpPr txBox="1"/>
              <p:nvPr/>
            </p:nvSpPr>
            <p:spPr>
              <a:xfrm>
                <a:off x="74193" y="4665073"/>
                <a:ext cx="11248104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6C51C2-4873-28A4-5B90-42924456D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3" y="4665073"/>
                <a:ext cx="11248104" cy="871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7DBE77B-4CEF-6EF3-2825-A1C14ED493CE}"/>
              </a:ext>
            </a:extLst>
          </p:cNvPr>
          <p:cNvSpPr txBox="1"/>
          <p:nvPr/>
        </p:nvSpPr>
        <p:spPr>
          <a:xfrm>
            <a:off x="1504335" y="3820827"/>
            <a:ext cx="91833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…then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structure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preserved discretely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for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free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!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</a:t>
            </a:r>
            <a:endParaRPr lang="en-GB" sz="2400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581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A7B0-6D0E-7B6A-CA48-BB0FFB82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BF7C7E-59BD-5D32-999E-0CAFB3164B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620C6-B037-1770-7781-46054B0C93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2F0F-AC49-A7F8-40EB-748D415C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BE9A999D-39FA-0348-6579-2ED980AC8F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13E6887C-58BE-648A-495F-1D79124111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6E018-87A5-1C42-1153-D470B7AC92D0}"/>
              </a:ext>
            </a:extLst>
          </p:cNvPr>
          <p:cNvSpPr txBox="1"/>
          <p:nvPr/>
        </p:nvSpPr>
        <p:spPr>
          <a:xfrm>
            <a:off x="3210546" y="1825860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If those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associated test functions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4343BE-6DAD-3FBC-4E44-AE89C8F67CF3}"/>
                  </a:ext>
                </a:extLst>
              </p:cNvPr>
              <p:cNvSpPr txBox="1"/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:r>
                  <a:rPr lang="en-GB" sz="2400" dirty="0" err="1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s.t.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4343BE-6DAD-3FBC-4E44-AE89C8F6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blipFill>
                <a:blip r:embed="rId4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D7FDBA7-7EFB-62D0-2835-47D896D323E7}"/>
              </a:ext>
            </a:extLst>
          </p:cNvPr>
          <p:cNvSpPr txBox="1"/>
          <p:nvPr/>
        </p:nvSpPr>
        <p:spPr>
          <a:xfrm>
            <a:off x="3210546" y="2816489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…live in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CPG test space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6C4BCF-5511-9AFD-DF43-96D375CA4A84}"/>
                  </a:ext>
                </a:extLst>
              </p:cNvPr>
              <p:cNvSpPr txBox="1"/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</m:e>
                    </m:acc>
                    <m:r>
                      <a:rPr lang="en-GB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84C6BE-8535-9244-1017-CCA2F17A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blipFill>
                <a:blip r:embed="rId5"/>
                <a:stretch>
                  <a:fillRect t="-22222" b="-46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6CBBCBA-00F2-CC50-24E2-02FFF14958B3}"/>
              </a:ext>
            </a:extLst>
          </p:cNvPr>
          <p:cNvSpPr txBox="1"/>
          <p:nvPr/>
        </p:nvSpPr>
        <p:spPr>
          <a:xfrm>
            <a:off x="1504335" y="3820827"/>
            <a:ext cx="91833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…then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structure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preserved discretely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for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free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!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</a:t>
            </a:r>
            <a:endParaRPr lang="en-GB" sz="2400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AB5B0AE-3058-C1DF-7EBF-A730E937A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7255" y="4383063"/>
            <a:ext cx="611889" cy="611889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A672FCB-2037-2936-DAAA-CC9D480B7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8447" y="4387511"/>
            <a:ext cx="611889" cy="611889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17B38E4E-D9CE-63ED-C0E3-A0E191203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0483" y="4383063"/>
            <a:ext cx="611889" cy="61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05F4A-BA70-5ABF-665F-84F632B39943}"/>
                  </a:ext>
                </a:extLst>
              </p:cNvPr>
              <p:cNvSpPr txBox="1"/>
              <p:nvPr/>
            </p:nvSpPr>
            <p:spPr>
              <a:xfrm>
                <a:off x="471948" y="4670747"/>
                <a:ext cx="11248104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solidFill>
                                                <a:srgbClr val="00214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rgbClr val="00214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solidFill>
                                                <a:srgbClr val="00214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05F4A-BA70-5ABF-665F-84F632B39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670747"/>
                <a:ext cx="11248104" cy="871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117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9CF2-D50D-6B5A-FFFB-F525358C3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FBE581-B200-5873-ED98-E02190925E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F56BD-8F69-A7D9-1195-05E0619571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15198-41CE-F152-B272-4159B381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B507B988-F5CB-A08A-4CF6-6B334AE3AE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B7DE2F9B-78C7-E241-A83B-2EE891C640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95FA6-5977-21C5-126B-73246F07B336}"/>
              </a:ext>
            </a:extLst>
          </p:cNvPr>
          <p:cNvSpPr txBox="1"/>
          <p:nvPr/>
        </p:nvSpPr>
        <p:spPr>
          <a:xfrm>
            <a:off x="3210546" y="1825860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If those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associated test functions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  <a:endParaRPr lang="en-GB" sz="2400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B53D9E-BD92-ABA4-5B0B-709D923B9B38}"/>
                  </a:ext>
                </a:extLst>
              </p:cNvPr>
              <p:cNvSpPr txBox="1"/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:r>
                  <a:rPr lang="en-GB" sz="2400" dirty="0" err="1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s.t.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B53D9E-BD92-ABA4-5B0B-709D923B9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46" y="2320173"/>
                <a:ext cx="5770894" cy="369332"/>
              </a:xfrm>
              <a:prstGeom prst="rect">
                <a:avLst/>
              </a:prstGeom>
              <a:blipFill>
                <a:blip r:embed="rId4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ED6BF39-C178-4406-A7B6-41C0AD028993}"/>
              </a:ext>
            </a:extLst>
          </p:cNvPr>
          <p:cNvSpPr txBox="1"/>
          <p:nvPr/>
        </p:nvSpPr>
        <p:spPr>
          <a:xfrm>
            <a:off x="3210546" y="2816489"/>
            <a:ext cx="57708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…live in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CPG test space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5CAD6E-7986-7793-21D4-0161ABBD8F2A}"/>
                  </a:ext>
                </a:extLst>
              </p:cNvPr>
              <p:cNvSpPr txBox="1"/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(…in our case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</m:e>
                    </m:acc>
                    <m:r>
                      <a:rPr lang="en-GB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…)</a:t>
                </a:r>
                <a:endParaRPr lang="en-GB" sz="2400" b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84C6BE-8535-9244-1017-CCA2F17A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3" y="3312805"/>
                <a:ext cx="5770894" cy="380873"/>
              </a:xfrm>
              <a:prstGeom prst="rect">
                <a:avLst/>
              </a:prstGeom>
              <a:blipFill>
                <a:blip r:embed="rId5"/>
                <a:stretch>
                  <a:fillRect t="-22222" b="-46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5216030-8080-0F6B-6EDC-335AE5E9176E}"/>
              </a:ext>
            </a:extLst>
          </p:cNvPr>
          <p:cNvSpPr txBox="1"/>
          <p:nvPr/>
        </p:nvSpPr>
        <p:spPr>
          <a:xfrm>
            <a:off x="1504335" y="3820827"/>
            <a:ext cx="91833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…then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structure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is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preserved discretely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for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free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!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</a:t>
            </a:r>
            <a:endParaRPr lang="en-GB" sz="2400" dirty="0">
              <a:solidFill>
                <a:srgbClr val="002147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13419EA4-63D3-BBB6-9E25-986C07BAB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7255" y="4383063"/>
            <a:ext cx="611889" cy="611889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37CA7C26-89AF-6F9C-B148-8E4BBA3B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8447" y="4387511"/>
            <a:ext cx="611889" cy="611889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2FE2180E-941D-471A-1E47-7169D3928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0483" y="4383063"/>
            <a:ext cx="611889" cy="61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93881B-9889-6858-655A-69D05A6BE963}"/>
                  </a:ext>
                </a:extLst>
              </p:cNvPr>
              <p:cNvSpPr txBox="1"/>
              <p:nvPr/>
            </p:nvSpPr>
            <p:spPr>
              <a:xfrm>
                <a:off x="471948" y="4670747"/>
                <a:ext cx="11248104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solidFill>
                                                <a:srgbClr val="00214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rgbClr val="00214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solidFill>
                                                <a:srgbClr val="00214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93881B-9889-6858-655A-69D05A6B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670747"/>
                <a:ext cx="11248104" cy="871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203F702-18CA-80DF-3D8A-839C01D31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7025" y="4383063"/>
            <a:ext cx="611889" cy="61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28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F491-AE5B-EA01-CCDA-EDA89FC0E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3766C3-C7EA-CF7C-F5B2-26C87DB038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4298A-A5D9-B937-DE53-231C7FFD61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1044D-90B4-3132-C574-4959EAFC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prstClr val="white"/>
                </a:solidFill>
                <a:latin typeface="Trade Gothic Next HvyCd" panose="020B0906040303020004" pitchFamily="34" charset="0"/>
              </a:rPr>
              <a:t>(BBM) </a:t>
            </a:r>
            <a:r>
              <a:rPr lang="en-GB" sz="3600" dirty="0">
                <a:solidFill>
                  <a:prstClr val="white"/>
                </a:solidFill>
                <a:latin typeface="Trade Gothic Next Cond" panose="020B0506040303020004" pitchFamily="34" charset="0"/>
              </a:rPr>
              <a:t>| 2. TEST FUNCTION IDENTIFICATION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D9E6A84F-3501-2C7E-A3DE-9E81AD8B7D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D229FA04-4537-7D7B-4B17-570120BF2EA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1625C-1E21-771C-A464-C65F4BD6ACE1}"/>
              </a:ext>
            </a:extLst>
          </p:cNvPr>
          <p:cNvSpPr/>
          <p:nvPr/>
        </p:nvSpPr>
        <p:spPr>
          <a:xfrm>
            <a:off x="2608022" y="1440399"/>
            <a:ext cx="6968598" cy="18486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C7096E-2129-F1D7-0848-7C5F4408B148}"/>
              </a:ext>
            </a:extLst>
          </p:cNvPr>
          <p:cNvGrpSpPr/>
          <p:nvPr/>
        </p:nvGrpSpPr>
        <p:grpSpPr>
          <a:xfrm>
            <a:off x="2819562" y="1701647"/>
            <a:ext cx="6552876" cy="1313129"/>
            <a:chOff x="388417" y="3108396"/>
            <a:chExt cx="6197331" cy="1313129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214B0F0B-97F5-704D-EAF3-E7A71D5A8CB6}"/>
                </a:ext>
              </a:extLst>
            </p:cNvPr>
            <p:cNvSpPr/>
            <p:nvPr/>
          </p:nvSpPr>
          <p:spPr>
            <a:xfrm>
              <a:off x="388418" y="3108396"/>
              <a:ext cx="6197330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latin typeface="Palatino Linotype" panose="02040502050505030304" pitchFamily="18" charset="0"/>
                </a:rPr>
                <a:t>The problem</a:t>
              </a:r>
              <a:r>
                <a:rPr lang="en-GB" sz="2400" dirty="0">
                  <a:latin typeface="Palatino Linotype" panose="02040502050505030304" pitchFamily="18" charset="0"/>
                </a:rPr>
                <a:t>…</a:t>
              </a:r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73D44B91-9CB9-3EB1-7E7D-114965E490D7}"/>
                </a:ext>
              </a:extLst>
            </p:cNvPr>
            <p:cNvSpPr/>
            <p:nvPr/>
          </p:nvSpPr>
          <p:spPr>
            <a:xfrm rot="10800000">
              <a:off x="388418" y="3810014"/>
              <a:ext cx="6197330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2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6A87FB-5E31-2C66-EF7F-BF52479B6298}"/>
                </a:ext>
              </a:extLst>
            </p:cNvPr>
            <p:cNvSpPr/>
            <p:nvPr/>
          </p:nvSpPr>
          <p:spPr>
            <a:xfrm>
              <a:off x="388417" y="3719906"/>
              <a:ext cx="6197331" cy="346018"/>
            </a:xfrm>
            <a:prstGeom prst="rect">
              <a:avLst/>
            </a:prstGeom>
            <a:solidFill>
              <a:srgbClr val="F2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652B18-4C04-5601-92F9-EB0FC9C4F4A9}"/>
              </a:ext>
            </a:extLst>
          </p:cNvPr>
          <p:cNvSpPr txBox="1"/>
          <p:nvPr/>
        </p:nvSpPr>
        <p:spPr>
          <a:xfrm>
            <a:off x="2943702" y="2420094"/>
            <a:ext cx="6300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…this will, like, </a:t>
            </a:r>
            <a:r>
              <a:rPr lang="en-GB" sz="2400" b="1" u="sng" dirty="0">
                <a:solidFill>
                  <a:srgbClr val="C00000"/>
                </a:solidFill>
                <a:latin typeface="Palatino Linotype" panose="02040502050505030304" pitchFamily="18" charset="0"/>
              </a:rPr>
              <a:t>never</a:t>
            </a:r>
            <a:r>
              <a:rPr lang="en-GB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 happen</a:t>
            </a:r>
          </a:p>
        </p:txBody>
      </p:sp>
    </p:spTree>
    <p:extLst>
      <p:ext uri="{BB962C8B-B14F-4D97-AF65-F5344CB8AC3E}">
        <p14:creationId xmlns:p14="http://schemas.microsoft.com/office/powerpoint/2010/main" val="14005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B7300-ABCB-C95C-2B80-0A281201B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D6C29FFA-5B9A-6B11-10A9-52DA20711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A1CB2D-E0C3-D74B-C692-4AC907B95EBC}"/>
              </a:ext>
            </a:extLst>
          </p:cNvPr>
          <p:cNvSpPr txBox="1"/>
          <p:nvPr/>
        </p:nvSpPr>
        <p:spPr>
          <a:xfrm>
            <a:off x="619760" y="1522024"/>
            <a:ext cx="9042400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1. TIMESTEPPING DEFINITION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2. TEST FUNCTION IDENTIFICATION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3. AV INTRODUCTION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4. RHS MODIFICATION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5B062-F3D7-7402-5BAE-48AC17CAFF97}"/>
              </a:ext>
            </a:extLst>
          </p:cNvPr>
          <p:cNvSpPr/>
          <p:nvPr/>
        </p:nvSpPr>
        <p:spPr>
          <a:xfrm>
            <a:off x="1444335" y="3746090"/>
            <a:ext cx="5959355" cy="638256"/>
          </a:xfrm>
          <a:prstGeom prst="rect">
            <a:avLst/>
          </a:prstGeom>
          <a:solidFill>
            <a:srgbClr val="0021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D5306-A1C8-D3C6-126C-77AB29100164}"/>
              </a:ext>
            </a:extLst>
          </p:cNvPr>
          <p:cNvSpPr/>
          <p:nvPr/>
        </p:nvSpPr>
        <p:spPr>
          <a:xfrm>
            <a:off x="1444335" y="2170471"/>
            <a:ext cx="5959355" cy="1064342"/>
          </a:xfrm>
          <a:prstGeom prst="rect">
            <a:avLst/>
          </a:prstGeom>
          <a:solidFill>
            <a:srgbClr val="0021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06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2FC0B-F143-92CE-2BB7-C491C7C2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5C9735-0F7F-1028-6558-36B19A271B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5593D3-34EA-D2C9-E1FC-B99801A3B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71CBB-ED0D-057C-0667-DAA8C01D6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850C243F-56D4-9382-356F-6025A8109C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CACD615E-7B74-12D8-8208-128ABB694E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46FCE8-694E-803B-2E2C-AAACB9B4943C}"/>
              </a:ext>
            </a:extLst>
          </p:cNvPr>
          <p:cNvSpPr/>
          <p:nvPr/>
        </p:nvSpPr>
        <p:spPr>
          <a:xfrm>
            <a:off x="2608022" y="1440401"/>
            <a:ext cx="6968598" cy="2252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ACC681-EFB5-EB41-F950-338523633475}"/>
              </a:ext>
            </a:extLst>
          </p:cNvPr>
          <p:cNvGrpSpPr/>
          <p:nvPr/>
        </p:nvGrpSpPr>
        <p:grpSpPr>
          <a:xfrm>
            <a:off x="2819562" y="1701650"/>
            <a:ext cx="6552876" cy="1710991"/>
            <a:chOff x="388417" y="3108396"/>
            <a:chExt cx="6197331" cy="1710991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B7398576-3C13-981A-2A6A-F9E4AEE3C1AE}"/>
                </a:ext>
              </a:extLst>
            </p:cNvPr>
            <p:cNvSpPr/>
            <p:nvPr/>
          </p:nvSpPr>
          <p:spPr>
            <a:xfrm>
              <a:off x="388418" y="3108396"/>
              <a:ext cx="6197330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latin typeface="Palatino Linotype" panose="02040502050505030304" pitchFamily="18" charset="0"/>
                </a:rPr>
                <a:t>The solution</a:t>
              </a:r>
              <a:r>
                <a:rPr lang="en-GB" sz="2400" dirty="0">
                  <a:latin typeface="Palatino Linotype" panose="02040502050505030304" pitchFamily="18" charset="0"/>
                </a:rPr>
                <a:t>…</a:t>
              </a:r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6F062573-8C5A-B531-82F0-CE421B5EED4E}"/>
                </a:ext>
              </a:extLst>
            </p:cNvPr>
            <p:cNvSpPr/>
            <p:nvPr/>
          </p:nvSpPr>
          <p:spPr>
            <a:xfrm rot="10800000">
              <a:off x="388418" y="4207876"/>
              <a:ext cx="6197330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DE6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5B6233-65FE-04D8-4A88-05E000C77DCA}"/>
                </a:ext>
              </a:extLst>
            </p:cNvPr>
            <p:cNvSpPr/>
            <p:nvPr/>
          </p:nvSpPr>
          <p:spPr>
            <a:xfrm>
              <a:off x="388417" y="3719906"/>
              <a:ext cx="6197331" cy="611510"/>
            </a:xfrm>
            <a:prstGeom prst="rect">
              <a:avLst/>
            </a:prstGeom>
            <a:solidFill>
              <a:srgbClr val="DDE6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6AF3AB-D2EE-AFE0-4AD0-8C60D70C575C}"/>
              </a:ext>
            </a:extLst>
          </p:cNvPr>
          <p:cNvSpPr txBox="1"/>
          <p:nvPr/>
        </p:nvSpPr>
        <p:spPr>
          <a:xfrm>
            <a:off x="2943702" y="2420097"/>
            <a:ext cx="6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48235"/>
                </a:solidFill>
                <a:latin typeface="Palatino Linotype" panose="02040502050505030304" pitchFamily="18" charset="0"/>
              </a:rPr>
              <a:t>…introduce an </a:t>
            </a:r>
            <a:r>
              <a:rPr lang="en-GB" sz="2400" b="1" dirty="0">
                <a:solidFill>
                  <a:srgbClr val="548235"/>
                </a:solidFill>
                <a:latin typeface="Palatino Linotype" panose="02040502050505030304" pitchFamily="18" charset="0"/>
              </a:rPr>
              <a:t>AV</a:t>
            </a:r>
            <a:r>
              <a:rPr lang="en-GB" sz="2400" dirty="0">
                <a:solidFill>
                  <a:srgbClr val="548235"/>
                </a:solidFill>
                <a:latin typeface="Palatino Linotype" panose="02040502050505030304" pitchFamily="18" charset="0"/>
              </a:rPr>
              <a:t> for each </a:t>
            </a:r>
            <a:r>
              <a:rPr lang="en-GB" sz="2400" b="1" dirty="0">
                <a:solidFill>
                  <a:srgbClr val="548235"/>
                </a:solidFill>
                <a:latin typeface="Palatino Linotype" panose="02040502050505030304" pitchFamily="18" charset="0"/>
              </a:rPr>
              <a:t>associated test function</a:t>
            </a:r>
            <a:r>
              <a:rPr lang="en-GB" sz="2400" dirty="0">
                <a:solidFill>
                  <a:srgbClr val="548235"/>
                </a:solidFill>
                <a:latin typeface="Palatino Linotype" panose="02040502050505030304" pitchFamily="18" charset="0"/>
              </a:rPr>
              <a:t> that lives in the </a:t>
            </a:r>
            <a:r>
              <a:rPr lang="en-GB" sz="2400" b="1" dirty="0">
                <a:solidFill>
                  <a:srgbClr val="548235"/>
                </a:solidFill>
                <a:latin typeface="Palatino Linotype" panose="02040502050505030304" pitchFamily="18" charset="0"/>
              </a:rPr>
              <a:t>CPG test space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26C03D-3839-190E-5CC6-F63002EE5F7E}"/>
              </a:ext>
            </a:extLst>
          </p:cNvPr>
          <p:cNvGrpSpPr/>
          <p:nvPr/>
        </p:nvGrpSpPr>
        <p:grpSpPr>
          <a:xfrm>
            <a:off x="1108750" y="3955128"/>
            <a:ext cx="9974500" cy="1324401"/>
            <a:chOff x="217629" y="2791356"/>
            <a:chExt cx="9974500" cy="13244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C946C01-2AA9-CC2A-6F5F-60D6DEBC4057}"/>
                </a:ext>
              </a:extLst>
            </p:cNvPr>
            <p:cNvGrpSpPr/>
            <p:nvPr/>
          </p:nvGrpSpPr>
          <p:grpSpPr>
            <a:xfrm>
              <a:off x="217629" y="2791356"/>
              <a:ext cx="9974500" cy="1324401"/>
              <a:chOff x="217629" y="2791356"/>
              <a:chExt cx="9974500" cy="1324401"/>
            </a:xfrm>
          </p:grpSpPr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FB515D5E-1FAB-A569-235A-48CD3C6347C7}"/>
                  </a:ext>
                </a:extLst>
              </p:cNvPr>
              <p:cNvSpPr/>
              <p:nvPr/>
            </p:nvSpPr>
            <p:spPr>
              <a:xfrm>
                <a:off x="217633" y="2791356"/>
                <a:ext cx="997449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Introduce AVs in the CPG test space</a:t>
                </a:r>
                <a:endPara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881BD2D3-7878-6980-5967-C997BEF84B28}"/>
                  </a:ext>
                </a:extLst>
              </p:cNvPr>
              <p:cNvSpPr/>
              <p:nvPr/>
            </p:nvSpPr>
            <p:spPr>
              <a:xfrm rot="10800000">
                <a:off x="217631" y="3504246"/>
                <a:ext cx="9974494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7AAAC1C-6BD6-35EC-013D-4CEF64C3251E}"/>
                  </a:ext>
                </a:extLst>
              </p:cNvPr>
              <p:cNvSpPr/>
              <p:nvPr/>
            </p:nvSpPr>
            <p:spPr>
              <a:xfrm>
                <a:off x="217629" y="3402866"/>
                <a:ext cx="997450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B6D687-F737-2508-FCF9-72BCB20714E0}"/>
                </a:ext>
              </a:extLst>
            </p:cNvPr>
            <p:cNvSpPr txBox="1"/>
            <p:nvPr/>
          </p:nvSpPr>
          <p:spPr>
            <a:xfrm>
              <a:off x="322677" y="3483846"/>
              <a:ext cx="9735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For each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associated test function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, introduce a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corresponding AV</a:t>
              </a:r>
            </a:p>
          </p:txBody>
        </p:sp>
      </p:grpSp>
      <p:pic>
        <p:nvPicPr>
          <p:cNvPr id="12" name="Graphic 11" descr="Lightbulb with solid fill">
            <a:extLst>
              <a:ext uri="{FF2B5EF4-FFF2-40B4-BE49-F238E27FC236}">
                <a16:creationId xmlns:a16="http://schemas.microsoft.com/office/drawing/2014/main" id="{D4783428-C9DB-C957-DC5E-E36785A28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32571">
            <a:off x="9230621" y="1167124"/>
            <a:ext cx="2666824" cy="2666824"/>
          </a:xfrm>
          <a:prstGeom prst="rect">
            <a:avLst/>
          </a:prstGeom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8889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F0D22-A4C5-E18F-4B9D-CE8BFA445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026D5C9-FEB5-8624-38CE-D36B79E18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DCFCDE-A5AC-4951-389D-CCFE2B42FE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63767-7D1A-967B-E5D3-3498FF60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0F51938A-9C60-3F92-23AD-0C4564D267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4F1D3668-3D3B-1594-BBF3-C272623019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387B06B-0330-CC46-329D-13C659018283}"/>
              </a:ext>
            </a:extLst>
          </p:cNvPr>
          <p:cNvGrpSpPr/>
          <p:nvPr/>
        </p:nvGrpSpPr>
        <p:grpSpPr>
          <a:xfrm>
            <a:off x="1108750" y="3955128"/>
            <a:ext cx="9974500" cy="1324401"/>
            <a:chOff x="217629" y="2791356"/>
            <a:chExt cx="9974500" cy="13244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16946F-6EF2-5732-80D0-5EECF0EB67E7}"/>
                </a:ext>
              </a:extLst>
            </p:cNvPr>
            <p:cNvGrpSpPr/>
            <p:nvPr/>
          </p:nvGrpSpPr>
          <p:grpSpPr>
            <a:xfrm>
              <a:off x="217629" y="2791356"/>
              <a:ext cx="9974500" cy="1324401"/>
              <a:chOff x="217629" y="2791356"/>
              <a:chExt cx="9974500" cy="1324401"/>
            </a:xfrm>
          </p:grpSpPr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E8309135-2836-A851-2722-D3ABED17E8CD}"/>
                  </a:ext>
                </a:extLst>
              </p:cNvPr>
              <p:cNvSpPr/>
              <p:nvPr/>
            </p:nvSpPr>
            <p:spPr>
              <a:xfrm>
                <a:off x="217633" y="2791356"/>
                <a:ext cx="997449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Introduce AVs in the CPG test space</a:t>
                </a:r>
                <a:endPara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99C08E95-E064-7FD9-B58B-70CBCD5FA27D}"/>
                  </a:ext>
                </a:extLst>
              </p:cNvPr>
              <p:cNvSpPr/>
              <p:nvPr/>
            </p:nvSpPr>
            <p:spPr>
              <a:xfrm rot="10800000">
                <a:off x="217631" y="3504246"/>
                <a:ext cx="9974494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BBA6B4-A925-64A6-125E-871AC339EFC4}"/>
                  </a:ext>
                </a:extLst>
              </p:cNvPr>
              <p:cNvSpPr/>
              <p:nvPr/>
            </p:nvSpPr>
            <p:spPr>
              <a:xfrm>
                <a:off x="217629" y="3402866"/>
                <a:ext cx="9974500" cy="341163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AD0E38-1F78-5FA8-BF95-0429CF341D8A}"/>
                </a:ext>
              </a:extLst>
            </p:cNvPr>
            <p:cNvSpPr txBox="1"/>
            <p:nvPr/>
          </p:nvSpPr>
          <p:spPr>
            <a:xfrm>
              <a:off x="322677" y="3483846"/>
              <a:ext cx="9735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For each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associated test function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, introduce a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corresponding AV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5052B46-E65C-ACEC-270D-DE53DDC2231C}"/>
              </a:ext>
            </a:extLst>
          </p:cNvPr>
          <p:cNvSpPr txBox="1"/>
          <p:nvPr/>
        </p:nvSpPr>
        <p:spPr>
          <a:xfrm>
            <a:off x="7247892" y="1282295"/>
            <a:ext cx="3263652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These AVs </a:t>
            </a:r>
            <a:r>
              <a:rPr lang="en-GB" sz="2400" b="1" u="sng" dirty="0">
                <a:solidFill>
                  <a:srgbClr val="C00000"/>
                </a:solidFill>
                <a:latin typeface="Palatino Linotype" panose="02040502050505030304" pitchFamily="18" charset="0"/>
              </a:rPr>
              <a:t>must</a:t>
            </a:r>
            <a:r>
              <a:rPr lang="en-GB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 be </a:t>
            </a:r>
            <a:r>
              <a:rPr lang="en-GB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projections </a:t>
            </a:r>
            <a:r>
              <a:rPr lang="en-GB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under the </a:t>
            </a:r>
            <a:r>
              <a:rPr lang="en-GB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inner product</a:t>
            </a:r>
            <a:r>
              <a:rPr lang="en-GB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 acting on the </a:t>
            </a:r>
            <a:r>
              <a:rPr lang="en-GB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time derivative </a:t>
            </a:r>
            <a:r>
              <a:rPr lang="en-GB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in the </a:t>
            </a:r>
            <a:r>
              <a:rPr lang="en-GB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semi-discrete form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FC62E6-322B-4DE1-3107-45809985E397}"/>
              </a:ext>
            </a:extLst>
          </p:cNvPr>
          <p:cNvGrpSpPr/>
          <p:nvPr/>
        </p:nvGrpSpPr>
        <p:grpSpPr>
          <a:xfrm>
            <a:off x="1108750" y="1287073"/>
            <a:ext cx="5391035" cy="2393941"/>
            <a:chOff x="3293804" y="2791356"/>
            <a:chExt cx="5338519" cy="239394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81C0FD8-DE31-0FC8-AF83-7472B9CD9E28}"/>
                </a:ext>
              </a:extLst>
            </p:cNvPr>
            <p:cNvGrpSpPr/>
            <p:nvPr/>
          </p:nvGrpSpPr>
          <p:grpSpPr>
            <a:xfrm>
              <a:off x="3293804" y="2791356"/>
              <a:ext cx="5338519" cy="2393941"/>
              <a:chOff x="3455187" y="3877506"/>
              <a:chExt cx="5031066" cy="2393941"/>
            </a:xfrm>
          </p:grpSpPr>
          <p:sp>
            <p:nvSpPr>
              <p:cNvPr id="26" name="Rectangle: Top Corners Rounded 25">
                <a:extLst>
                  <a:ext uri="{FF2B5EF4-FFF2-40B4-BE49-F238E27FC236}">
                    <a16:creationId xmlns:a16="http://schemas.microsoft.com/office/drawing/2014/main" id="{94C47C08-3530-3130-075D-53BAB6830579}"/>
                  </a:ext>
                </a:extLst>
              </p:cNvPr>
              <p:cNvSpPr/>
              <p:nvPr/>
            </p:nvSpPr>
            <p:spPr>
              <a:xfrm>
                <a:off x="3455192" y="3877506"/>
                <a:ext cx="503106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Palatino Linotype" panose="02040502050505030304" pitchFamily="18" charset="0"/>
                  </a:rPr>
                  <a:t>Semi-discretisation</a:t>
                </a:r>
              </a:p>
            </p:txBody>
          </p:sp>
          <p:sp>
            <p:nvSpPr>
              <p:cNvPr id="27" name="Rectangle: Top Corners Rounded 26">
                <a:extLst>
                  <a:ext uri="{FF2B5EF4-FFF2-40B4-BE49-F238E27FC236}">
                    <a16:creationId xmlns:a16="http://schemas.microsoft.com/office/drawing/2014/main" id="{91F5ED25-6A42-44F2-1AEB-C0752B188EC4}"/>
                  </a:ext>
                </a:extLst>
              </p:cNvPr>
              <p:cNvSpPr/>
              <p:nvPr/>
            </p:nvSpPr>
            <p:spPr>
              <a:xfrm rot="10800000">
                <a:off x="3455187" y="5659936"/>
                <a:ext cx="5031059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A19631-9A15-2CF6-BB89-0F4042F7BFAD}"/>
                  </a:ext>
                </a:extLst>
              </p:cNvPr>
              <p:cNvSpPr/>
              <p:nvPr/>
            </p:nvSpPr>
            <p:spPr>
              <a:xfrm>
                <a:off x="3455189" y="4489015"/>
                <a:ext cx="5031060" cy="1320059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D9D2EBF-B340-78AF-579C-03A8D16326A7}"/>
                    </a:ext>
                  </a:extLst>
                </p:cNvPr>
                <p:cNvSpPr txBox="1"/>
                <p:nvPr/>
              </p:nvSpPr>
              <p:spPr>
                <a:xfrm>
                  <a:off x="3381429" y="3334041"/>
                  <a:ext cx="5085369" cy="1702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𝕌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D9D2EBF-B340-78AF-579C-03A8D16326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334041"/>
                  <a:ext cx="5085369" cy="1702325"/>
                </a:xfrm>
                <a:prstGeom prst="rect">
                  <a:avLst/>
                </a:prstGeom>
                <a:blipFill>
                  <a:blip r:embed="rId4"/>
                  <a:stretch>
                    <a:fillRect l="-1779" b="-716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5DB2B416-1639-1CEA-A27E-34456A75D35E}"/>
              </a:ext>
            </a:extLst>
          </p:cNvPr>
          <p:cNvSpPr/>
          <p:nvPr/>
        </p:nvSpPr>
        <p:spPr>
          <a:xfrm rot="10800000" flipH="1">
            <a:off x="3265046" y="2216496"/>
            <a:ext cx="7729718" cy="1265629"/>
          </a:xfrm>
          <a:prstGeom prst="arc">
            <a:avLst>
              <a:gd name="adj1" fmla="val 5411288"/>
              <a:gd name="adj2" fmla="val 10550812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04C0E555-98EC-F2F9-240E-E7B1E5AA56A6}"/>
              </a:ext>
            </a:extLst>
          </p:cNvPr>
          <p:cNvSpPr/>
          <p:nvPr/>
        </p:nvSpPr>
        <p:spPr>
          <a:xfrm>
            <a:off x="9665462" y="5575705"/>
            <a:ext cx="2024764" cy="953192"/>
          </a:xfrm>
          <a:custGeom>
            <a:avLst/>
            <a:gdLst>
              <a:gd name="connsiteX0" fmla="*/ 2389444 w 2024764"/>
              <a:gd name="connsiteY0" fmla="*/ 1763910 h 953192"/>
              <a:gd name="connsiteX1" fmla="*/ 1849164 w 2024764"/>
              <a:gd name="connsiteY1" fmla="*/ 1357913 h 953192"/>
              <a:gd name="connsiteX2" fmla="*/ 1286831 w 2024764"/>
              <a:gd name="connsiteY2" fmla="*/ 935345 h 953192"/>
              <a:gd name="connsiteX3" fmla="*/ 487650 w 2024764"/>
              <a:gd name="connsiteY3" fmla="*/ 884176 h 953192"/>
              <a:gd name="connsiteX4" fmla="*/ 583815 w 2024764"/>
              <a:gd name="connsiteY4" fmla="*/ 44810 h 953192"/>
              <a:gd name="connsiteX5" fmla="*/ 1364809 w 2024764"/>
              <a:gd name="connsiteY5" fmla="*/ 29810 h 953192"/>
              <a:gd name="connsiteX6" fmla="*/ 1631890 w 2024764"/>
              <a:gd name="connsiteY6" fmla="*/ 853541 h 953192"/>
              <a:gd name="connsiteX7" fmla="*/ 1995516 w 2024764"/>
              <a:gd name="connsiteY7" fmla="*/ 1290518 h 953192"/>
              <a:gd name="connsiteX8" fmla="*/ 2389444 w 2024764"/>
              <a:gd name="connsiteY8" fmla="*/ 1763910 h 95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4764" h="953192" fill="none" extrusionOk="0">
                <a:moveTo>
                  <a:pt x="2389444" y="1763910"/>
                </a:moveTo>
                <a:cubicBezTo>
                  <a:pt x="2144431" y="1574516"/>
                  <a:pt x="2020892" y="1462005"/>
                  <a:pt x="1849164" y="1357913"/>
                </a:cubicBezTo>
                <a:cubicBezTo>
                  <a:pt x="1677436" y="1253821"/>
                  <a:pt x="1466157" y="1035918"/>
                  <a:pt x="1286831" y="935345"/>
                </a:cubicBezTo>
                <a:cubicBezTo>
                  <a:pt x="995696" y="964809"/>
                  <a:pt x="750239" y="962226"/>
                  <a:pt x="487650" y="884176"/>
                </a:cubicBezTo>
                <a:cubicBezTo>
                  <a:pt x="-171177" y="663123"/>
                  <a:pt x="-38430" y="243442"/>
                  <a:pt x="583815" y="44810"/>
                </a:cubicBezTo>
                <a:cubicBezTo>
                  <a:pt x="804975" y="-23143"/>
                  <a:pt x="1137187" y="-49797"/>
                  <a:pt x="1364809" y="29810"/>
                </a:cubicBezTo>
                <a:cubicBezTo>
                  <a:pt x="2124369" y="185063"/>
                  <a:pt x="2139401" y="610567"/>
                  <a:pt x="1631890" y="853541"/>
                </a:cubicBezTo>
                <a:cubicBezTo>
                  <a:pt x="1745322" y="951136"/>
                  <a:pt x="1872819" y="1130818"/>
                  <a:pt x="1995516" y="1290518"/>
                </a:cubicBezTo>
                <a:cubicBezTo>
                  <a:pt x="2118213" y="1450218"/>
                  <a:pt x="2219496" y="1525599"/>
                  <a:pt x="2389444" y="1763910"/>
                </a:cubicBezTo>
                <a:close/>
              </a:path>
              <a:path w="2024764" h="953192" stroke="0" extrusionOk="0">
                <a:moveTo>
                  <a:pt x="2389444" y="1763910"/>
                </a:moveTo>
                <a:cubicBezTo>
                  <a:pt x="2283943" y="1674121"/>
                  <a:pt x="2085984" y="1516165"/>
                  <a:pt x="1871216" y="1374484"/>
                </a:cubicBezTo>
                <a:cubicBezTo>
                  <a:pt x="1656448" y="1232803"/>
                  <a:pt x="1542470" y="1161387"/>
                  <a:pt x="1286831" y="935345"/>
                </a:cubicBezTo>
                <a:cubicBezTo>
                  <a:pt x="1009950" y="942116"/>
                  <a:pt x="734553" y="980814"/>
                  <a:pt x="487650" y="884176"/>
                </a:cubicBezTo>
                <a:cubicBezTo>
                  <a:pt x="-132114" y="673788"/>
                  <a:pt x="-95386" y="277261"/>
                  <a:pt x="583815" y="44810"/>
                </a:cubicBezTo>
                <a:cubicBezTo>
                  <a:pt x="791776" y="7707"/>
                  <a:pt x="1076426" y="21698"/>
                  <a:pt x="1364809" y="29810"/>
                </a:cubicBezTo>
                <a:cubicBezTo>
                  <a:pt x="2035162" y="134112"/>
                  <a:pt x="2282042" y="625200"/>
                  <a:pt x="1631890" y="853541"/>
                </a:cubicBezTo>
                <a:cubicBezTo>
                  <a:pt x="1833700" y="1077944"/>
                  <a:pt x="1879755" y="1155895"/>
                  <a:pt x="2018243" y="1317829"/>
                </a:cubicBezTo>
                <a:cubicBezTo>
                  <a:pt x="2156731" y="1479764"/>
                  <a:pt x="2298715" y="1623191"/>
                  <a:pt x="2389444" y="176391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65971924">
                  <a:prstGeom prst="wedgeEllipseCallout">
                    <a:avLst>
                      <a:gd name="adj1" fmla="val 68011"/>
                      <a:gd name="adj2" fmla="val 13505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WHY…?</a:t>
            </a:r>
          </a:p>
        </p:txBody>
      </p:sp>
    </p:spTree>
    <p:extLst>
      <p:ext uri="{BB962C8B-B14F-4D97-AF65-F5344CB8AC3E}">
        <p14:creationId xmlns:p14="http://schemas.microsoft.com/office/powerpoint/2010/main" val="40849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5A136-CD92-4481-CBFB-F612FB231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FE719E2B-57FB-B147-50E5-578B1B3C3BF1}"/>
              </a:ext>
            </a:extLst>
          </p:cNvPr>
          <p:cNvSpPr/>
          <p:nvPr/>
        </p:nvSpPr>
        <p:spPr>
          <a:xfrm>
            <a:off x="9723925" y="1217060"/>
            <a:ext cx="2018212" cy="899711"/>
          </a:xfrm>
          <a:custGeom>
            <a:avLst/>
            <a:gdLst>
              <a:gd name="connsiteX0" fmla="*/ 3068126 w 2018212"/>
              <a:gd name="connsiteY0" fmla="*/ 922087 h 899711"/>
              <a:gd name="connsiteX1" fmla="*/ 2447653 w 2018212"/>
              <a:gd name="connsiteY1" fmla="*/ 827082 h 899711"/>
              <a:gd name="connsiteX2" fmla="*/ 1801854 w 2018212"/>
              <a:gd name="connsiteY2" fmla="*/ 728200 h 899711"/>
              <a:gd name="connsiteX3" fmla="*/ 878181 w 2018212"/>
              <a:gd name="connsiteY3" fmla="*/ 895909 h 899711"/>
              <a:gd name="connsiteX4" fmla="*/ 118640 w 2018212"/>
              <a:gd name="connsiteY4" fmla="*/ 238225 h 899711"/>
              <a:gd name="connsiteX5" fmla="*/ 1091236 w 2018212"/>
              <a:gd name="connsiteY5" fmla="*/ 1492 h 899711"/>
              <a:gd name="connsiteX6" fmla="*/ 1978025 w 2018212"/>
              <a:gd name="connsiteY6" fmla="*/ 575545 h 899711"/>
              <a:gd name="connsiteX7" fmla="*/ 2501273 w 2018212"/>
              <a:gd name="connsiteY7" fmla="*/ 741885 h 899711"/>
              <a:gd name="connsiteX8" fmla="*/ 3068126 w 2018212"/>
              <a:gd name="connsiteY8" fmla="*/ 922087 h 89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899711" fill="none" extrusionOk="0">
                <a:moveTo>
                  <a:pt x="3068126" y="922087"/>
                </a:moveTo>
                <a:cubicBezTo>
                  <a:pt x="2932983" y="932012"/>
                  <a:pt x="2691944" y="859760"/>
                  <a:pt x="2447653" y="827082"/>
                </a:cubicBezTo>
                <a:cubicBezTo>
                  <a:pt x="2203362" y="794404"/>
                  <a:pt x="1932661" y="747303"/>
                  <a:pt x="1801854" y="728200"/>
                </a:cubicBezTo>
                <a:cubicBezTo>
                  <a:pt x="1550782" y="843508"/>
                  <a:pt x="1262296" y="929774"/>
                  <a:pt x="878181" y="895909"/>
                </a:cubicBezTo>
                <a:cubicBezTo>
                  <a:pt x="235073" y="815038"/>
                  <a:pt x="-119583" y="547133"/>
                  <a:pt x="118640" y="238225"/>
                </a:cubicBezTo>
                <a:cubicBezTo>
                  <a:pt x="266905" y="56485"/>
                  <a:pt x="715302" y="-46527"/>
                  <a:pt x="1091236" y="1492"/>
                </a:cubicBezTo>
                <a:cubicBezTo>
                  <a:pt x="1765139" y="87592"/>
                  <a:pt x="2132592" y="299418"/>
                  <a:pt x="1978025" y="575545"/>
                </a:cubicBezTo>
                <a:cubicBezTo>
                  <a:pt x="2095684" y="614145"/>
                  <a:pt x="2279932" y="651592"/>
                  <a:pt x="2501273" y="741885"/>
                </a:cubicBezTo>
                <a:cubicBezTo>
                  <a:pt x="2722614" y="832178"/>
                  <a:pt x="2814340" y="845621"/>
                  <a:pt x="3068126" y="922087"/>
                </a:cubicBezTo>
                <a:close/>
              </a:path>
              <a:path w="2018212" h="899711" stroke="0" extrusionOk="0">
                <a:moveTo>
                  <a:pt x="3068126" y="922087"/>
                </a:moveTo>
                <a:cubicBezTo>
                  <a:pt x="2873849" y="911000"/>
                  <a:pt x="2709646" y="884310"/>
                  <a:pt x="2472978" y="830960"/>
                </a:cubicBezTo>
                <a:cubicBezTo>
                  <a:pt x="2236310" y="777610"/>
                  <a:pt x="1968241" y="748830"/>
                  <a:pt x="1801854" y="728200"/>
                </a:cubicBezTo>
                <a:cubicBezTo>
                  <a:pt x="1567512" y="793039"/>
                  <a:pt x="1241211" y="957835"/>
                  <a:pt x="878181" y="895909"/>
                </a:cubicBezTo>
                <a:cubicBezTo>
                  <a:pt x="194066" y="852450"/>
                  <a:pt x="-164522" y="579861"/>
                  <a:pt x="118640" y="238225"/>
                </a:cubicBezTo>
                <a:cubicBezTo>
                  <a:pt x="279055" y="92918"/>
                  <a:pt x="681795" y="-4255"/>
                  <a:pt x="1091236" y="1492"/>
                </a:cubicBezTo>
                <a:cubicBezTo>
                  <a:pt x="1658502" y="566"/>
                  <a:pt x="2168458" y="302478"/>
                  <a:pt x="1978025" y="575545"/>
                </a:cubicBezTo>
                <a:cubicBezTo>
                  <a:pt x="2248575" y="631080"/>
                  <a:pt x="2357304" y="688178"/>
                  <a:pt x="2533977" y="752281"/>
                </a:cubicBezTo>
                <a:cubicBezTo>
                  <a:pt x="2710650" y="816385"/>
                  <a:pt x="2899746" y="872440"/>
                  <a:pt x="3068126" y="922087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65971924">
                  <a:prstGeom prst="wedgeEllipseCallout">
                    <a:avLst>
                      <a:gd name="adj1" fmla="val 102022"/>
                      <a:gd name="adj2" fmla="val 52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WHAT HAVE YOU DONE?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81D660-0536-2CEF-3FE5-EBD74AFB21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69B75-0182-DAD6-02AE-A8A92813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8473440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0. KEY FINDINGS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(TL;DR…)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4FD8603B-48AA-B7A5-27A7-E1BB14781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546F98F7-A99D-5EED-938D-257DD5CA58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45899D-4331-9F5C-B424-B85D0454A04C}"/>
              </a:ext>
            </a:extLst>
          </p:cNvPr>
          <p:cNvSpPr txBox="1"/>
          <p:nvPr/>
        </p:nvSpPr>
        <p:spPr>
          <a:xfrm>
            <a:off x="3410592" y="1343749"/>
            <a:ext cx="618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Introduced a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framework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for modifies a given integrator to preserve any* chosen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conservation/dissipation law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42F252BA-2B4B-B340-963E-2A117BEC131F}"/>
              </a:ext>
            </a:extLst>
          </p:cNvPr>
          <p:cNvSpPr/>
          <p:nvPr/>
        </p:nvSpPr>
        <p:spPr>
          <a:xfrm>
            <a:off x="427737" y="1986514"/>
            <a:ext cx="2018212" cy="905411"/>
          </a:xfrm>
          <a:custGeom>
            <a:avLst/>
            <a:gdLst>
              <a:gd name="connsiteX0" fmla="*/ -1107776 w 2018212"/>
              <a:gd name="connsiteY0" fmla="*/ 784846 h 905411"/>
              <a:gd name="connsiteX1" fmla="*/ -559815 w 2018212"/>
              <a:gd name="connsiteY1" fmla="*/ 654030 h 905411"/>
              <a:gd name="connsiteX2" fmla="*/ 10511 w 2018212"/>
              <a:gd name="connsiteY2" fmla="*/ 517875 h 905411"/>
              <a:gd name="connsiteX3" fmla="*/ 957837 w 2018212"/>
              <a:gd name="connsiteY3" fmla="*/ 584 h 905411"/>
              <a:gd name="connsiteX4" fmla="*/ 1958187 w 2018212"/>
              <a:gd name="connsiteY4" fmla="*/ 298898 h 905411"/>
              <a:gd name="connsiteX5" fmla="*/ 1104417 w 2018212"/>
              <a:gd name="connsiteY5" fmla="*/ 903387 h 905411"/>
              <a:gd name="connsiteX6" fmla="*/ 137643 w 2018212"/>
              <a:gd name="connsiteY6" fmla="*/ 680949 h 905411"/>
              <a:gd name="connsiteX7" fmla="*/ -460158 w 2018212"/>
              <a:gd name="connsiteY7" fmla="*/ 730820 h 905411"/>
              <a:gd name="connsiteX8" fmla="*/ -1107776 w 2018212"/>
              <a:gd name="connsiteY8" fmla="*/ 784846 h 90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905411" fill="none" extrusionOk="0">
                <a:moveTo>
                  <a:pt x="-1107776" y="784846"/>
                </a:moveTo>
                <a:cubicBezTo>
                  <a:pt x="-939363" y="719006"/>
                  <a:pt x="-828736" y="695307"/>
                  <a:pt x="-559815" y="654030"/>
                </a:cubicBezTo>
                <a:cubicBezTo>
                  <a:pt x="-290894" y="612753"/>
                  <a:pt x="-198262" y="550488"/>
                  <a:pt x="10511" y="517875"/>
                </a:cubicBezTo>
                <a:cubicBezTo>
                  <a:pt x="-3573" y="214996"/>
                  <a:pt x="283330" y="91032"/>
                  <a:pt x="957837" y="584"/>
                </a:cubicBezTo>
                <a:cubicBezTo>
                  <a:pt x="1379938" y="20520"/>
                  <a:pt x="1813878" y="115752"/>
                  <a:pt x="1958187" y="298898"/>
                </a:cubicBezTo>
                <a:cubicBezTo>
                  <a:pt x="2147131" y="697874"/>
                  <a:pt x="1850085" y="915899"/>
                  <a:pt x="1104417" y="903387"/>
                </a:cubicBezTo>
                <a:cubicBezTo>
                  <a:pt x="719767" y="968312"/>
                  <a:pt x="330958" y="820169"/>
                  <a:pt x="137643" y="680949"/>
                </a:cubicBezTo>
                <a:cubicBezTo>
                  <a:pt x="-145648" y="676258"/>
                  <a:pt x="-240626" y="690108"/>
                  <a:pt x="-460158" y="730820"/>
                </a:cubicBezTo>
                <a:cubicBezTo>
                  <a:pt x="-679690" y="771532"/>
                  <a:pt x="-977339" y="768498"/>
                  <a:pt x="-1107776" y="784846"/>
                </a:cubicBezTo>
                <a:close/>
              </a:path>
              <a:path w="2018212" h="905411" stroke="0" extrusionOk="0">
                <a:moveTo>
                  <a:pt x="-1107776" y="784846"/>
                </a:moveTo>
                <a:cubicBezTo>
                  <a:pt x="-899466" y="730652"/>
                  <a:pt x="-701637" y="677734"/>
                  <a:pt x="-537450" y="648691"/>
                </a:cubicBezTo>
                <a:cubicBezTo>
                  <a:pt x="-373263" y="619648"/>
                  <a:pt x="-177996" y="552495"/>
                  <a:pt x="10511" y="517875"/>
                </a:cubicBezTo>
                <a:cubicBezTo>
                  <a:pt x="-115422" y="174526"/>
                  <a:pt x="456499" y="90522"/>
                  <a:pt x="957837" y="584"/>
                </a:cubicBezTo>
                <a:cubicBezTo>
                  <a:pt x="1368955" y="10365"/>
                  <a:pt x="1813503" y="100547"/>
                  <a:pt x="1958187" y="298898"/>
                </a:cubicBezTo>
                <a:cubicBezTo>
                  <a:pt x="2243387" y="577901"/>
                  <a:pt x="1731313" y="953200"/>
                  <a:pt x="1104417" y="903387"/>
                </a:cubicBezTo>
                <a:cubicBezTo>
                  <a:pt x="739057" y="920755"/>
                  <a:pt x="350120" y="796742"/>
                  <a:pt x="137643" y="680949"/>
                </a:cubicBezTo>
                <a:cubicBezTo>
                  <a:pt x="-22309" y="695438"/>
                  <a:pt x="-361532" y="702725"/>
                  <a:pt x="-485067" y="732898"/>
                </a:cubicBezTo>
                <a:cubicBezTo>
                  <a:pt x="-608602" y="763071"/>
                  <a:pt x="-841630" y="740462"/>
                  <a:pt x="-1107776" y="78484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860121958">
                  <a:prstGeom prst="wedgeEllipseCallout">
                    <a:avLst>
                      <a:gd name="adj1" fmla="val -104889"/>
                      <a:gd name="adj2" fmla="val 3668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HOW NOVEL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IS THIS?</a:t>
            </a:r>
          </a:p>
        </p:txBody>
      </p:sp>
      <p:pic>
        <p:nvPicPr>
          <p:cNvPr id="3" name="20250226-1947-26.4134663">
            <a:hlinkClick r:id="" action="ppaction://media"/>
            <a:extLst>
              <a:ext uri="{FF2B5EF4-FFF2-40B4-BE49-F238E27FC236}">
                <a16:creationId xmlns:a16="http://schemas.microsoft.com/office/drawing/2014/main" id="{7ECF9803-310D-5454-CD4A-187A7C5F41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89172" y="2823739"/>
            <a:ext cx="4460339" cy="3060516"/>
          </a:xfrm>
          <a:prstGeom prst="rect">
            <a:avLst/>
          </a:prstGeom>
        </p:spPr>
      </p:pic>
      <p:pic>
        <p:nvPicPr>
          <p:cNvPr id="4" name="20250226-1949-23.1239272">
            <a:hlinkClick r:id="" action="ppaction://media"/>
            <a:extLst>
              <a:ext uri="{FF2B5EF4-FFF2-40B4-BE49-F238E27FC236}">
                <a16:creationId xmlns:a16="http://schemas.microsoft.com/office/drawing/2014/main" id="{861150A2-7965-B41B-F816-BFC132BF8E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98050" y="2776913"/>
            <a:ext cx="2791122" cy="22591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970D83-D173-08E1-4E91-1D0275DF95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DD1B9-97B8-2B88-8B1F-38CD879F143F}"/>
              </a:ext>
            </a:extLst>
          </p:cNvPr>
          <p:cNvSpPr txBox="1"/>
          <p:nvPr/>
        </p:nvSpPr>
        <p:spPr>
          <a:xfrm>
            <a:off x="2618082" y="2138080"/>
            <a:ext cx="873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Reproduces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existing schemes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Allows us to tackle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new problems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D7B883-1553-1E14-923C-4FAE68005407}"/>
              </a:ext>
            </a:extLst>
          </p:cNvPr>
          <p:cNvGrpSpPr/>
          <p:nvPr/>
        </p:nvGrpSpPr>
        <p:grpSpPr>
          <a:xfrm>
            <a:off x="484678" y="2589274"/>
            <a:ext cx="6353032" cy="3612294"/>
            <a:chOff x="1016942" y="2640010"/>
            <a:chExt cx="6353032" cy="3612294"/>
          </a:xfrm>
        </p:grpSpPr>
        <p:sp>
          <p:nvSpPr>
            <p:cNvPr id="14" name="Explosion: 8 Points 13">
              <a:extLst>
                <a:ext uri="{FF2B5EF4-FFF2-40B4-BE49-F238E27FC236}">
                  <a16:creationId xmlns:a16="http://schemas.microsoft.com/office/drawing/2014/main" id="{020391AB-3306-3A05-9C27-4B9FAD7DFB24}"/>
                </a:ext>
              </a:extLst>
            </p:cNvPr>
            <p:cNvSpPr/>
            <p:nvPr/>
          </p:nvSpPr>
          <p:spPr>
            <a:xfrm>
              <a:off x="1016942" y="2640010"/>
              <a:ext cx="6353032" cy="3612294"/>
            </a:xfrm>
            <a:prstGeom prst="irregularSeal1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711BF1-CA0C-981D-C98A-425488331559}"/>
                </a:ext>
              </a:extLst>
            </p:cNvPr>
            <p:cNvSpPr txBox="1"/>
            <p:nvPr/>
          </p:nvSpPr>
          <p:spPr>
            <a:xfrm rot="21311321">
              <a:off x="2589711" y="3765816"/>
              <a:ext cx="32074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conservative</a:t>
              </a:r>
              <a:r>
                <a:rPr lang="en-GB" sz="24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ODEs </a:t>
              </a:r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that </a:t>
              </a:r>
              <a:r>
                <a:rPr lang="en-GB" sz="24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conserve all </a:t>
              </a:r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known</a:t>
              </a:r>
              <a:r>
                <a:rPr lang="en-GB" sz="24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invariants</a:t>
              </a:r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!</a:t>
              </a:r>
              <a:endPara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BFCDFE-77D8-2DF4-C29D-3485F60F3FE7}"/>
              </a:ext>
            </a:extLst>
          </p:cNvPr>
          <p:cNvGrpSpPr/>
          <p:nvPr/>
        </p:nvGrpSpPr>
        <p:grpSpPr>
          <a:xfrm>
            <a:off x="6894651" y="4479147"/>
            <a:ext cx="2427378" cy="1437131"/>
            <a:chOff x="6894651" y="4479147"/>
            <a:chExt cx="2427378" cy="14371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F6824E-F5EC-C955-FA3C-8B33AAE54DD4}"/>
                </a:ext>
              </a:extLst>
            </p:cNvPr>
            <p:cNvSpPr txBox="1"/>
            <p:nvPr/>
          </p:nvSpPr>
          <p:spPr>
            <a:xfrm>
              <a:off x="6983604" y="5085281"/>
              <a:ext cx="13597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Implicit</a:t>
              </a:r>
              <a:b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</a:br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midpoint</a:t>
              </a:r>
              <a:endPara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BA68E322-90F6-704B-4FCA-40B9FE2E5392}"/>
                </a:ext>
              </a:extLst>
            </p:cNvPr>
            <p:cNvSpPr/>
            <p:nvPr/>
          </p:nvSpPr>
          <p:spPr>
            <a:xfrm>
              <a:off x="6894651" y="4479147"/>
              <a:ext cx="2427378" cy="1228465"/>
            </a:xfrm>
            <a:prstGeom prst="arc">
              <a:avLst>
                <a:gd name="adj1" fmla="val 990682"/>
                <a:gd name="adj2" fmla="val 4188930"/>
              </a:avLst>
            </a:prstGeom>
            <a:ln w="381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CFEB3C-1727-5C5E-2A98-8CD9706530F7}"/>
              </a:ext>
            </a:extLst>
          </p:cNvPr>
          <p:cNvGrpSpPr/>
          <p:nvPr/>
        </p:nvGrpSpPr>
        <p:grpSpPr>
          <a:xfrm>
            <a:off x="8068826" y="2191613"/>
            <a:ext cx="3150515" cy="1445970"/>
            <a:chOff x="8068826" y="2191613"/>
            <a:chExt cx="3150515" cy="14459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75C1C1-6119-D7D0-2A5E-B0CD8DB6AAD9}"/>
                </a:ext>
              </a:extLst>
            </p:cNvPr>
            <p:cNvSpPr txBox="1"/>
            <p:nvPr/>
          </p:nvSpPr>
          <p:spPr>
            <a:xfrm>
              <a:off x="8767779" y="2191613"/>
              <a:ext cx="24515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Our fully conservative integrator</a:t>
              </a:r>
              <a:endPara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AA365A7-2FB0-5C9E-E241-2847B5B53703}"/>
                </a:ext>
              </a:extLst>
            </p:cNvPr>
            <p:cNvSpPr/>
            <p:nvPr/>
          </p:nvSpPr>
          <p:spPr>
            <a:xfrm rot="10800000">
              <a:off x="8068826" y="2409118"/>
              <a:ext cx="1787868" cy="1228465"/>
            </a:xfrm>
            <a:prstGeom prst="arc">
              <a:avLst>
                <a:gd name="adj1" fmla="val 820828"/>
                <a:gd name="adj2" fmla="val 4188930"/>
              </a:avLst>
            </a:prstGeom>
            <a:ln w="381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9FB2A-F408-5475-D01E-916C23BAF7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4379" y="7398951"/>
            <a:ext cx="4385898" cy="7699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DBF7F8-1302-4095-289F-743A92A265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1490" y="7517650"/>
            <a:ext cx="2674558" cy="8105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FE7C10-7754-625C-7AE2-28552D5F46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3574" y="7449040"/>
            <a:ext cx="4212058" cy="964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316345-EB87-F4E5-0979-B050957CEE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7331" y="7494501"/>
            <a:ext cx="3561514" cy="7073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244186-AA16-1C82-F194-D12061708E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1604" y="7599813"/>
            <a:ext cx="2570067" cy="5660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86399F-9A6E-7A0B-F209-68CFEB16B5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889" y="7432738"/>
            <a:ext cx="3936200" cy="7666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8047D7-0BCD-292E-9656-F3D1D5E8D6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00128" y="7359668"/>
            <a:ext cx="3770645" cy="8305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51ABF5-918C-0DF7-D18E-F177ABD2C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0242" y="7294827"/>
            <a:ext cx="3230419" cy="10594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771230-51A7-4398-1A70-C665EEF322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61733" y="7373560"/>
            <a:ext cx="3645603" cy="8445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B1142-89C2-FFF4-50B3-B78B8A83A9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80157" y="7432537"/>
            <a:ext cx="3480716" cy="8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5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8C445-B149-6361-3A8F-BA8D3A064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46EB379-E8C8-DCA4-472C-8BBB71519F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84E495-6316-1CAB-992D-A9A4B4FF29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D6010-A9E5-80B2-1D94-93ABF766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B26880FF-0AC2-F4D0-A72A-C69F898AAB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C412334A-4018-87D9-7FFF-B5DAB39875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F509D5-8BCF-5611-346E-2AAF038F218D}"/>
              </a:ext>
            </a:extLst>
          </p:cNvPr>
          <p:cNvGrpSpPr/>
          <p:nvPr/>
        </p:nvGrpSpPr>
        <p:grpSpPr>
          <a:xfrm>
            <a:off x="2929027" y="1314952"/>
            <a:ext cx="7065463" cy="3374860"/>
            <a:chOff x="3293805" y="2791356"/>
            <a:chExt cx="6996637" cy="3374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60C448-C949-D5BC-45B3-4614F358EB75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3374860"/>
              <a:chOff x="3455188" y="3877506"/>
              <a:chExt cx="6593690" cy="3374860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4114CF51-1C0F-0647-886E-B060DCAC4A15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Palatino Linotype" panose="02040502050505030304" pitchFamily="18" charset="0"/>
                  </a:rPr>
                  <a:t>Full CPG discretisation </a:t>
                </a:r>
                <a:r>
                  <a:rPr lang="en-GB" sz="2400" b="1" dirty="0">
                    <a:solidFill>
                      <a:srgbClr val="F2CCCC"/>
                    </a:solidFill>
                    <a:latin typeface="Palatino Linotype" panose="02040502050505030304" pitchFamily="18" charset="0"/>
                  </a:rPr>
                  <a:t>+ AVs</a:t>
                </a:r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2D8D80E1-5C14-FD9C-A53E-0C1E3831B1A5}"/>
                  </a:ext>
                </a:extLst>
              </p:cNvPr>
              <p:cNvSpPr/>
              <p:nvPr/>
            </p:nvSpPr>
            <p:spPr>
              <a:xfrm rot="10800000">
                <a:off x="3455189" y="6640855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9751B-D836-9F4B-45DD-87C3757E80DA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C0E5F-E0CC-FE73-9751-DE635FEAE99C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C0E5F-E0CC-FE73-9751-DE635FEAE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41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678DB5-9D8C-C116-A87F-6D91EBA6EDC0}"/>
                  </a:ext>
                </a:extLst>
              </p:cNvPr>
              <p:cNvSpPr txBox="1"/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GB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678DB5-9D8C-C116-A87F-6D91EBA6E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21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78C90-75E5-5526-F538-4273FF911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330D110-529B-A33A-8190-16887CA241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59397-D84C-B3CF-B95F-16F16E83F1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ADCA-18D1-FF8D-7E0C-42048A0C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60BB11ED-B9AA-1735-1AE8-149E6F3113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3DB87715-D231-6F73-8907-87614290AA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0280DE7-8412-21BF-ED7D-CEA18E220C40}"/>
              </a:ext>
            </a:extLst>
          </p:cNvPr>
          <p:cNvGrpSpPr/>
          <p:nvPr/>
        </p:nvGrpSpPr>
        <p:grpSpPr>
          <a:xfrm>
            <a:off x="2929027" y="1314952"/>
            <a:ext cx="7065463" cy="3374860"/>
            <a:chOff x="3293805" y="2791356"/>
            <a:chExt cx="6996637" cy="3374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C04354-3598-C789-3FF6-EB67CFC2C402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3374860"/>
              <a:chOff x="3455188" y="3877506"/>
              <a:chExt cx="6593690" cy="3374860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F483A0FD-615D-90E2-7C08-D822EDA8DE2B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Palatino Linotype" panose="02040502050505030304" pitchFamily="18" charset="0"/>
                  </a:rPr>
                  <a:t>Full CPG discretisation </a:t>
                </a:r>
                <a:r>
                  <a:rPr lang="en-GB" sz="2400" b="1" dirty="0">
                    <a:solidFill>
                      <a:srgbClr val="F2CCCC"/>
                    </a:solidFill>
                    <a:latin typeface="Palatino Linotype" panose="02040502050505030304" pitchFamily="18" charset="0"/>
                  </a:rPr>
                  <a:t>+ AVs</a:t>
                </a:r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0D9EC91B-4917-D260-9444-08241A86A9C8}"/>
                  </a:ext>
                </a:extLst>
              </p:cNvPr>
              <p:cNvSpPr/>
              <p:nvPr/>
            </p:nvSpPr>
            <p:spPr>
              <a:xfrm rot="10800000">
                <a:off x="3455189" y="6640855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0912CE-BFC1-DE59-4B05-26F1E04EA55C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1FCE31-21F7-4EC2-5066-4D283E68C311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1FCE31-21F7-4EC2-5066-4D283E68C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41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EF4EB4-367E-F08F-59C0-2A0C80CFC37D}"/>
                  </a:ext>
                </a:extLst>
              </p:cNvPr>
              <p:cNvSpPr txBox="1"/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0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GB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EF4EB4-367E-F08F-59C0-2A0C80CFC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144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792AD-B905-44B0-2AF1-01EE62EF9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9FE6FD8-BCB3-5314-C076-53ED32540A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5CF33E-D337-DD64-5483-41C9540F64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0C8BD-B053-1FEC-7B8A-E6BF88D6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737103E8-A149-0E6B-32C1-3B5FC4ADC1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9D7A8367-D11D-3444-6DE9-F69D3950629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1B2BAB-A850-333B-B4E2-4647C7BC6151}"/>
              </a:ext>
            </a:extLst>
          </p:cNvPr>
          <p:cNvGrpSpPr/>
          <p:nvPr/>
        </p:nvGrpSpPr>
        <p:grpSpPr>
          <a:xfrm>
            <a:off x="2929027" y="1314952"/>
            <a:ext cx="7065463" cy="3374860"/>
            <a:chOff x="3293805" y="2791356"/>
            <a:chExt cx="6996637" cy="3374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AC7DB0-150C-646C-E633-9AE661A2EB0D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3374860"/>
              <a:chOff x="3455188" y="3877506"/>
              <a:chExt cx="6593690" cy="3374860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EF3F7602-FFEE-1E17-B4D8-9908F1BE3F33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Palatino Linotype" panose="02040502050505030304" pitchFamily="18" charset="0"/>
                  </a:rPr>
                  <a:t>Full CPG discretisation </a:t>
                </a:r>
                <a:r>
                  <a:rPr lang="en-GB" sz="2400" b="1" dirty="0">
                    <a:solidFill>
                      <a:srgbClr val="F2CCCC"/>
                    </a:solidFill>
                    <a:latin typeface="Palatino Linotype" panose="02040502050505030304" pitchFamily="18" charset="0"/>
                  </a:rPr>
                  <a:t>+ AVs</a:t>
                </a:r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E454A71B-191E-5CDD-4077-AC8B08CE4B3E}"/>
                  </a:ext>
                </a:extLst>
              </p:cNvPr>
              <p:cNvSpPr/>
              <p:nvPr/>
            </p:nvSpPr>
            <p:spPr>
              <a:xfrm rot="10800000">
                <a:off x="3455189" y="6640855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D39A8A7-3C40-F7BF-E9E7-961F05D3C119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C357127-F833-7685-90FE-3F6CA3DCDE0C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C357127-F833-7685-90FE-3F6CA3DCD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41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55A0C-B8FD-4F3C-E7CB-B40D9D1357CE}"/>
                  </a:ext>
                </a:extLst>
              </p:cNvPr>
              <p:cNvSpPr txBox="1"/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GB" sz="20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55A0C-B8FD-4F3C-E7CB-B40D9D135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32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25256-1BFE-2E7F-9448-F54342622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E4F6828-D3E0-0BB7-A8F0-A62AE58FFA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0F78B-A7DA-0120-E9CC-BDE2B78E5D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D58BE-CABB-676C-F065-DFEF505B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7D635523-A87C-33FD-B87F-A1402D9D20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18B77446-7DFA-8600-EE42-0C86236126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83CA623-CC6B-2955-205C-831E6EB857C8}"/>
              </a:ext>
            </a:extLst>
          </p:cNvPr>
          <p:cNvGrpSpPr/>
          <p:nvPr/>
        </p:nvGrpSpPr>
        <p:grpSpPr>
          <a:xfrm>
            <a:off x="2929027" y="1314952"/>
            <a:ext cx="7065463" cy="3374860"/>
            <a:chOff x="3293805" y="2791356"/>
            <a:chExt cx="6996637" cy="3374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BEF0E2-E5A4-FD9D-32DF-FAA248105766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3374860"/>
              <a:chOff x="3455188" y="3877506"/>
              <a:chExt cx="6593690" cy="3374860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C9825B04-DBEE-6305-7A5B-AE1CACA43834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Full CPG discretisation </a:t>
                </a:r>
                <a:r>
                  <a:rPr lang="en-GB" sz="2400" b="1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+ AVs</a:t>
                </a:r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9A6D48F9-667C-3F24-25CB-C4B000AA318B}"/>
                  </a:ext>
                </a:extLst>
              </p:cNvPr>
              <p:cNvSpPr/>
              <p:nvPr/>
            </p:nvSpPr>
            <p:spPr>
              <a:xfrm rot="10800000">
                <a:off x="3455189" y="6640855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98F6A6-B9AC-DB5E-BEFD-E664175C56CE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7A5B94-FCBB-B336-30BD-812CDA33965B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7A5B94-FCBB-B336-30BD-812CDA339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41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38D95C-D13E-4A25-E12F-52708590F62D}"/>
                  </a:ext>
                </a:extLst>
              </p:cNvPr>
              <p:cNvSpPr txBox="1"/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GB" sz="20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38D95C-D13E-4A25-E12F-52708590F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57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2F080-E2A1-AF78-7DEB-4F12BDA09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5F38F7B-81C9-6D90-EF39-D8936F7C76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D74051-5433-2CF7-D880-B29F642AE8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80E14-A7CB-27BB-74DA-6A411ACC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D888F81E-168F-0C1D-BF7A-24CF7ABF40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7EB24500-D95E-4B1C-9A9F-110CD233243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05076E-EDF6-DF89-31DC-A89AF7458BEA}"/>
              </a:ext>
            </a:extLst>
          </p:cNvPr>
          <p:cNvGrpSpPr/>
          <p:nvPr/>
        </p:nvGrpSpPr>
        <p:grpSpPr>
          <a:xfrm>
            <a:off x="2929027" y="1314952"/>
            <a:ext cx="7065463" cy="3374860"/>
            <a:chOff x="3293805" y="2791356"/>
            <a:chExt cx="6996637" cy="3374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93DF2A-0C76-83BE-6A7B-26948D531ED2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3374860"/>
              <a:chOff x="3455188" y="3877506"/>
              <a:chExt cx="6593690" cy="3374860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BFAE0DD2-C974-CD54-FF7F-271EBBCEF1C4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Full CPG discretisation </a:t>
                </a:r>
                <a:r>
                  <a:rPr lang="en-GB" sz="2400" b="1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+ AVs</a:t>
                </a:r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5E8F1FBA-5B27-B431-21EE-9B7FE617FD79}"/>
                  </a:ext>
                </a:extLst>
              </p:cNvPr>
              <p:cNvSpPr/>
              <p:nvPr/>
            </p:nvSpPr>
            <p:spPr>
              <a:xfrm rot="10800000">
                <a:off x="3455189" y="6640855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554C42-3A8F-3982-DF21-97ED9C1043EE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6C9702-4CFD-0F35-4FFC-C033311BF343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6C9702-4CFD-0F35-4FFC-C033311BF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41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1E1790-D86A-BB1D-9535-7AD0AB43DB76}"/>
                  </a:ext>
                </a:extLst>
              </p:cNvPr>
              <p:cNvSpPr txBox="1"/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1E1790-D86A-BB1D-9535-7AD0AB43D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DE2F83E-C4EE-DA56-601C-BBF1A22CC13B}"/>
              </a:ext>
            </a:extLst>
          </p:cNvPr>
          <p:cNvGrpSpPr/>
          <p:nvPr/>
        </p:nvGrpSpPr>
        <p:grpSpPr>
          <a:xfrm>
            <a:off x="6240732" y="2882643"/>
            <a:ext cx="1956222" cy="4711288"/>
            <a:chOff x="6240732" y="2882643"/>
            <a:chExt cx="1956222" cy="4711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3118DFB-B963-D5C7-91F1-67E6AA565647}"/>
                    </a:ext>
                  </a:extLst>
                </p:cNvPr>
                <p:cNvSpPr txBox="1"/>
                <p:nvPr/>
              </p:nvSpPr>
              <p:spPr>
                <a:xfrm>
                  <a:off x="6240732" y="4225571"/>
                  <a:ext cx="195622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Taking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3118DFB-B963-D5C7-91F1-67E6AA565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732" y="4225571"/>
                  <a:ext cx="1956222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24590" b="-491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50EF0C9-E835-D519-F2D0-950ED810A578}"/>
                </a:ext>
              </a:extLst>
            </p:cNvPr>
            <p:cNvSpPr/>
            <p:nvPr/>
          </p:nvSpPr>
          <p:spPr>
            <a:xfrm rot="10800000" flipV="1">
              <a:off x="6280061" y="2882643"/>
              <a:ext cx="1300610" cy="4711288"/>
            </a:xfrm>
            <a:prstGeom prst="arc">
              <a:avLst>
                <a:gd name="adj1" fmla="val 17508772"/>
                <a:gd name="adj2" fmla="val 21409052"/>
              </a:avLst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5EDDBFC-23FA-822A-0F27-1842FEA8A261}"/>
              </a:ext>
            </a:extLst>
          </p:cNvPr>
          <p:cNvSpPr txBox="1"/>
          <p:nvPr/>
        </p:nvSpPr>
        <p:spPr>
          <a:xfrm>
            <a:off x="10280234" y="2605904"/>
            <a:ext cx="162601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Defining the AVs in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this way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 let’s us pass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“via”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 them in our proof</a:t>
            </a:r>
            <a:endParaRPr lang="en-GB" sz="2400" b="1" dirty="0">
              <a:solidFill>
                <a:srgbClr val="C00000"/>
              </a:solidFill>
              <a:latin typeface="Trade Gothic Next Cond" panose="020B050604030302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78A69D-EE6F-CA00-621E-31BAF1CA9A15}"/>
              </a:ext>
            </a:extLst>
          </p:cNvPr>
          <p:cNvSpPr txBox="1"/>
          <p:nvPr/>
        </p:nvSpPr>
        <p:spPr>
          <a:xfrm>
            <a:off x="10280234" y="1544493"/>
            <a:ext cx="16260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This is why we needed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CPG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!!</a:t>
            </a:r>
            <a:endParaRPr lang="en-GB" sz="2400" b="1" dirty="0">
              <a:solidFill>
                <a:srgbClr val="C00000"/>
              </a:solidFill>
              <a:latin typeface="Trade Gothic Next Cond" panose="020B0506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3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273E-663D-C2F0-1303-3309A5920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8DC9FA-6EDA-FC6D-FE4D-F013A4853F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95D6FB-24CF-8FEB-59A0-FACDF7E4A1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4DC25-BE40-09D9-4C29-CEC013AF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15B7644E-CEDE-0176-1179-028FF19CE2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3927788D-FC96-A028-F030-5424CC73CDA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71919F5-72E0-9B64-3C18-25F697A77070}"/>
              </a:ext>
            </a:extLst>
          </p:cNvPr>
          <p:cNvGrpSpPr/>
          <p:nvPr/>
        </p:nvGrpSpPr>
        <p:grpSpPr>
          <a:xfrm>
            <a:off x="2929027" y="1314952"/>
            <a:ext cx="7065463" cy="3374860"/>
            <a:chOff x="3293805" y="2791356"/>
            <a:chExt cx="6996637" cy="3374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70D625-5451-8D91-76CA-5BC90021BEC6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3374860"/>
              <a:chOff x="3455188" y="3877506"/>
              <a:chExt cx="6593690" cy="3374860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3358E00E-05A8-7612-96CC-6AF3D98F881B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Full CPG discretisation </a:t>
                </a:r>
                <a:r>
                  <a:rPr lang="en-GB" sz="2400" b="1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+ AVs</a:t>
                </a:r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18049B2F-AAAC-527B-A45E-867A3BCBDA5A}"/>
                  </a:ext>
                </a:extLst>
              </p:cNvPr>
              <p:cNvSpPr/>
              <p:nvPr/>
            </p:nvSpPr>
            <p:spPr>
              <a:xfrm rot="10800000">
                <a:off x="3455189" y="6640855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C87A96-0D5E-9383-FBCF-F924369EF343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D1393D9-4B5C-BC06-0DDB-535FF962859F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D1393D9-4B5C-BC06-0DDB-535FF9628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41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1CC2B-11D0-A4B5-5713-915808EF3914}"/>
                  </a:ext>
                </a:extLst>
              </p:cNvPr>
              <p:cNvSpPr txBox="1"/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1CC2B-11D0-A4B5-5713-915808EF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F88982-DDF0-205F-A5AA-3403345F8448}"/>
              </a:ext>
            </a:extLst>
          </p:cNvPr>
          <p:cNvSpPr txBox="1"/>
          <p:nvPr/>
        </p:nvSpPr>
        <p:spPr>
          <a:xfrm>
            <a:off x="10280234" y="2605904"/>
            <a:ext cx="162601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Defining the AVs in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this way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 let’s us pass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“via”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 them in our proof</a:t>
            </a:r>
            <a:endParaRPr lang="en-GB" sz="2400" b="1" dirty="0">
              <a:solidFill>
                <a:srgbClr val="C00000"/>
              </a:solidFill>
              <a:latin typeface="Trade Gothic Next Cond" panose="020B0506040303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3B99A-82B6-947B-D9F7-3E176DB84E7E}"/>
              </a:ext>
            </a:extLst>
          </p:cNvPr>
          <p:cNvSpPr txBox="1"/>
          <p:nvPr/>
        </p:nvSpPr>
        <p:spPr>
          <a:xfrm>
            <a:off x="10280234" y="1544493"/>
            <a:ext cx="16260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This is why we needed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CPG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!!</a:t>
            </a:r>
            <a:endParaRPr lang="en-GB" sz="2400" b="1" dirty="0">
              <a:solidFill>
                <a:srgbClr val="C00000"/>
              </a:solidFill>
              <a:latin typeface="Trade Gothic Next Cond" panose="020B0506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104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776E-A503-195C-4F9B-EFF20E22B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16A068-5A6D-6D32-2668-332B08DF14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D25F8-20F8-1F09-45DA-95F0681A4D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1855A-753E-7E93-8719-AA1D12B8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C3579B2D-5FFA-8071-49DB-7D3D4798BE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19E96A44-EFC1-514F-201E-10940FD380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F86CC0-D8E4-B9BB-48E5-57F79187C30E}"/>
              </a:ext>
            </a:extLst>
          </p:cNvPr>
          <p:cNvGrpSpPr/>
          <p:nvPr/>
        </p:nvGrpSpPr>
        <p:grpSpPr>
          <a:xfrm>
            <a:off x="2929027" y="1314952"/>
            <a:ext cx="7065463" cy="3374860"/>
            <a:chOff x="3293805" y="2791356"/>
            <a:chExt cx="6996637" cy="3374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3F59AB-8263-0C0C-2013-936EF8A2D6BF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3374860"/>
              <a:chOff x="3455188" y="3877506"/>
              <a:chExt cx="6593690" cy="3374860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9CEC5FD4-6D80-C754-16A9-9AF1661EC3CD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Full CPG discretisation </a:t>
                </a:r>
                <a:r>
                  <a:rPr lang="en-GB" sz="2400" b="1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+ AVs</a:t>
                </a:r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2DFEC38A-2000-D004-A643-23B13E966CE6}"/>
                  </a:ext>
                </a:extLst>
              </p:cNvPr>
              <p:cNvSpPr/>
              <p:nvPr/>
            </p:nvSpPr>
            <p:spPr>
              <a:xfrm rot="10800000">
                <a:off x="3455189" y="6640855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038B7C-796A-0B00-B901-2EE520428291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4E704D-0C87-839E-AE66-A40BFB46E7FA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2658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4E704D-0C87-839E-AE66-A40BFB46E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2658292"/>
                </a:xfrm>
                <a:prstGeom prst="rect">
                  <a:avLst/>
                </a:prstGeom>
                <a:blipFill>
                  <a:blip r:embed="rId4"/>
                  <a:stretch>
                    <a:fillRect l="-1416" t="-1376" b="-206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7F32D3-4C6B-B23D-C441-8301233844ED}"/>
                  </a:ext>
                </a:extLst>
              </p:cNvPr>
              <p:cNvSpPr txBox="1"/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7F32D3-4C6B-B23D-C441-830123384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E3AEAC9-E2E4-5E93-5471-A4AB5E18143A}"/>
              </a:ext>
            </a:extLst>
          </p:cNvPr>
          <p:cNvGrpSpPr/>
          <p:nvPr/>
        </p:nvGrpSpPr>
        <p:grpSpPr>
          <a:xfrm>
            <a:off x="5833169" y="901666"/>
            <a:ext cx="3554668" cy="5509294"/>
            <a:chOff x="2167902" y="1084546"/>
            <a:chExt cx="3554668" cy="5509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BF33EC5-707F-E88D-4BB0-064DB9CAE4A1}"/>
                    </a:ext>
                  </a:extLst>
                </p:cNvPr>
                <p:cNvSpPr txBox="1"/>
                <p:nvPr/>
              </p:nvSpPr>
              <p:spPr>
                <a:xfrm>
                  <a:off x="3743277" y="4407377"/>
                  <a:ext cx="195622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Taking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BF33EC5-707F-E88D-4BB0-064DB9CAE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277" y="4407377"/>
                  <a:ext cx="1956222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26230" r="-19938" b="-475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8563A92-ABA4-2382-9118-3660639EB57B}"/>
                </a:ext>
              </a:extLst>
            </p:cNvPr>
            <p:cNvSpPr/>
            <p:nvPr/>
          </p:nvSpPr>
          <p:spPr>
            <a:xfrm rot="10800000" flipH="1" flipV="1">
              <a:off x="2167902" y="1084546"/>
              <a:ext cx="3554668" cy="5509294"/>
            </a:xfrm>
            <a:prstGeom prst="arc">
              <a:avLst>
                <a:gd name="adj1" fmla="val 20579005"/>
                <a:gd name="adj2" fmla="val 2806202"/>
              </a:avLst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F774FE-7CD7-DD98-5D53-B734A98576F0}"/>
              </a:ext>
            </a:extLst>
          </p:cNvPr>
          <p:cNvSpPr txBox="1"/>
          <p:nvPr/>
        </p:nvSpPr>
        <p:spPr>
          <a:xfrm>
            <a:off x="10280234" y="2605904"/>
            <a:ext cx="162601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Defining the AVs in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this way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 let’s us pass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“via”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 them in our proof</a:t>
            </a:r>
            <a:endParaRPr lang="en-GB" sz="2400" b="1" dirty="0">
              <a:solidFill>
                <a:srgbClr val="C00000"/>
              </a:solidFill>
              <a:latin typeface="Trade Gothic Next Cond" panose="020B0506040303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B78211-1DAA-9B43-461F-2DE888088F65}"/>
              </a:ext>
            </a:extLst>
          </p:cNvPr>
          <p:cNvSpPr txBox="1"/>
          <p:nvPr/>
        </p:nvSpPr>
        <p:spPr>
          <a:xfrm>
            <a:off x="10280234" y="1544493"/>
            <a:ext cx="16260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This is why we needed </a:t>
            </a:r>
            <a:r>
              <a: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CPG</a:t>
            </a:r>
            <a:r>
              <a:rPr lang="en-GB" sz="24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!!</a:t>
            </a:r>
            <a:endParaRPr lang="en-GB" sz="2400" b="1" dirty="0">
              <a:solidFill>
                <a:srgbClr val="C00000"/>
              </a:solidFill>
              <a:latin typeface="Trade Gothic Next Cond" panose="020B0506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671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3DDB7-6867-59D3-9C40-DF869D8FA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606F77-C7C3-DF52-0DA9-808BA47E67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7BF2D4-603A-6AD0-57D0-1FFADD910E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BDCFC-C353-D2B5-B2EC-1D81E481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3. AV INTRODUCTION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9D46E3C3-4B30-82CE-4103-591D82A93D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19DB7F43-BCCD-DC4F-5F41-FEB9105465E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9859A3-5433-5B52-BA15-CEE910B060CE}"/>
              </a:ext>
            </a:extLst>
          </p:cNvPr>
          <p:cNvGrpSpPr/>
          <p:nvPr/>
        </p:nvGrpSpPr>
        <p:grpSpPr>
          <a:xfrm>
            <a:off x="2929027" y="1314952"/>
            <a:ext cx="7065463" cy="3374860"/>
            <a:chOff x="3293805" y="2791356"/>
            <a:chExt cx="6996637" cy="3374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68582D-A3BA-AAFA-82FB-444B96E2CF77}"/>
                </a:ext>
              </a:extLst>
            </p:cNvPr>
            <p:cNvGrpSpPr/>
            <p:nvPr/>
          </p:nvGrpSpPr>
          <p:grpSpPr>
            <a:xfrm>
              <a:off x="3293805" y="2791356"/>
              <a:ext cx="6996637" cy="3374860"/>
              <a:chOff x="3455188" y="3877506"/>
              <a:chExt cx="6593690" cy="3374860"/>
            </a:xfrm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09076375-2F8B-5940-E67C-3A1FF3045DB5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59368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Full CPG discretisation </a:t>
                </a:r>
                <a:r>
                  <a:rPr lang="en-GB" sz="2400" b="1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+ AVs</a:t>
                </a:r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D79E733F-2051-EB37-F55B-25C398774705}"/>
                  </a:ext>
                </a:extLst>
              </p:cNvPr>
              <p:cNvSpPr/>
              <p:nvPr/>
            </p:nvSpPr>
            <p:spPr>
              <a:xfrm rot="10800000">
                <a:off x="3455189" y="6640855"/>
                <a:ext cx="6593686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B9DBEB-6796-943B-B37F-3FF45C2BA612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593688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9F2E44-E5F1-F7A4-0152-2A6EF0BF1C15}"/>
                    </a:ext>
                  </a:extLst>
                </p:cNvPr>
                <p:cNvSpPr txBox="1"/>
                <p:nvPr/>
              </p:nvSpPr>
              <p:spPr>
                <a:xfrm>
                  <a:off x="3381429" y="3457017"/>
                  <a:ext cx="6821384" cy="2658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9F2E44-E5F1-F7A4-0152-2A6EF0BF1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9" y="3457017"/>
                  <a:ext cx="6821384" cy="2658292"/>
                </a:xfrm>
                <a:prstGeom prst="rect">
                  <a:avLst/>
                </a:prstGeom>
                <a:blipFill>
                  <a:blip r:embed="rId4"/>
                  <a:stretch>
                    <a:fillRect l="-1416" t="-1376" b="-206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BE0DB6-2F75-366C-4CFB-304AA32966E8}"/>
                  </a:ext>
                </a:extLst>
              </p:cNvPr>
              <p:cNvSpPr txBox="1"/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acc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GB" sz="20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0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BE0DB6-2F75-366C-4CFB-304AA3296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82020"/>
                <a:ext cx="11248104" cy="72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D4F3423-61CD-9ECA-45B9-364274E4304D}"/>
              </a:ext>
            </a:extLst>
          </p:cNvPr>
          <p:cNvSpPr txBox="1"/>
          <p:nvPr/>
        </p:nvSpPr>
        <p:spPr>
          <a:xfrm>
            <a:off x="10280234" y="2605904"/>
            <a:ext cx="162601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F2CCCC"/>
                </a:solidFill>
                <a:latin typeface="Trade Gothic Next Cond" panose="020B0506040303020004" pitchFamily="34" charset="0"/>
              </a:rPr>
              <a:t>Defining the AVs in </a:t>
            </a:r>
            <a:r>
              <a:rPr lang="en-GB" sz="2400" b="1" dirty="0">
                <a:solidFill>
                  <a:srgbClr val="F2CCCC"/>
                </a:solidFill>
                <a:latin typeface="Trade Gothic Next Cond" panose="020B0506040303020004" pitchFamily="34" charset="0"/>
              </a:rPr>
              <a:t>this way</a:t>
            </a:r>
            <a:r>
              <a:rPr lang="en-GB" sz="2400" dirty="0">
                <a:solidFill>
                  <a:srgbClr val="F2CCCC"/>
                </a:solidFill>
                <a:latin typeface="Trade Gothic Next Cond" panose="020B0506040303020004" pitchFamily="34" charset="0"/>
              </a:rPr>
              <a:t> let’s us pass </a:t>
            </a:r>
            <a:r>
              <a:rPr lang="en-GB" sz="2400" b="1" dirty="0">
                <a:solidFill>
                  <a:srgbClr val="F2CCCC"/>
                </a:solidFill>
                <a:latin typeface="Trade Gothic Next Cond" panose="020B0506040303020004" pitchFamily="34" charset="0"/>
              </a:rPr>
              <a:t>“via”</a:t>
            </a:r>
            <a:r>
              <a:rPr lang="en-GB" sz="2400" dirty="0">
                <a:solidFill>
                  <a:srgbClr val="F2CCCC"/>
                </a:solidFill>
                <a:latin typeface="Trade Gothic Next Cond" panose="020B0506040303020004" pitchFamily="34" charset="0"/>
              </a:rPr>
              <a:t> them in our proof</a:t>
            </a:r>
            <a:endParaRPr lang="en-GB" sz="2400" b="1" dirty="0">
              <a:solidFill>
                <a:srgbClr val="F2CCCC"/>
              </a:solidFill>
              <a:latin typeface="Trade Gothic Next Cond" panose="020B0506040303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365EA-FF2A-254B-20C7-011E4C4F7B77}"/>
              </a:ext>
            </a:extLst>
          </p:cNvPr>
          <p:cNvSpPr txBox="1"/>
          <p:nvPr/>
        </p:nvSpPr>
        <p:spPr>
          <a:xfrm>
            <a:off x="10280234" y="1544493"/>
            <a:ext cx="16260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F2CCCC"/>
                </a:solidFill>
                <a:latin typeface="Trade Gothic Next Cond" panose="020B0506040303020004" pitchFamily="34" charset="0"/>
              </a:rPr>
              <a:t>This is why we needed </a:t>
            </a:r>
            <a:r>
              <a:rPr lang="en-GB" sz="2400" b="1" dirty="0">
                <a:solidFill>
                  <a:srgbClr val="F2CCCC"/>
                </a:solidFill>
                <a:latin typeface="Trade Gothic Next Cond" panose="020B0506040303020004" pitchFamily="34" charset="0"/>
              </a:rPr>
              <a:t>CPG</a:t>
            </a:r>
            <a:r>
              <a:rPr lang="en-GB" sz="2400" dirty="0">
                <a:solidFill>
                  <a:srgbClr val="F2CCCC"/>
                </a:solidFill>
                <a:latin typeface="Trade Gothic Next Cond" panose="020B0506040303020004" pitchFamily="34" charset="0"/>
              </a:rPr>
              <a:t>!!</a:t>
            </a:r>
            <a:endParaRPr lang="en-GB" sz="2400" b="1" dirty="0">
              <a:solidFill>
                <a:srgbClr val="F2CCCC"/>
              </a:solidFill>
              <a:latin typeface="Trade Gothic Next Cond" panose="020B050604030302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Oval 14">
                <a:extLst>
                  <a:ext uri="{FF2B5EF4-FFF2-40B4-BE49-F238E27FC236}">
                    <a16:creationId xmlns:a16="http://schemas.microsoft.com/office/drawing/2014/main" id="{FD6F3AF7-B6DB-8748-1716-D001292346F9}"/>
                  </a:ext>
                </a:extLst>
              </p:cNvPr>
              <p:cNvSpPr/>
              <p:nvPr/>
            </p:nvSpPr>
            <p:spPr>
              <a:xfrm>
                <a:off x="8654215" y="642969"/>
                <a:ext cx="3252034" cy="1774030"/>
              </a:xfrm>
              <a:custGeom>
                <a:avLst/>
                <a:gdLst>
                  <a:gd name="connsiteX0" fmla="*/ 4664620 w 3252034"/>
                  <a:gd name="connsiteY0" fmla="*/ 2471242 h 1774030"/>
                  <a:gd name="connsiteX1" fmla="*/ 4139851 w 3252034"/>
                  <a:gd name="connsiteY1" fmla="*/ 2256175 h 1774030"/>
                  <a:gd name="connsiteX2" fmla="*/ 3657064 w 3252034"/>
                  <a:gd name="connsiteY2" fmla="*/ 2058312 h 1774030"/>
                  <a:gd name="connsiteX3" fmla="*/ 3090313 w 3252034"/>
                  <a:gd name="connsiteY3" fmla="*/ 1826040 h 1774030"/>
                  <a:gd name="connsiteX4" fmla="*/ 2565544 w 3252034"/>
                  <a:gd name="connsiteY4" fmla="*/ 1610972 h 1774030"/>
                  <a:gd name="connsiteX5" fmla="*/ 1082347 w 3252034"/>
                  <a:gd name="connsiteY5" fmla="*/ 1722979 h 1774030"/>
                  <a:gd name="connsiteX6" fmla="*/ 472589 w 3252034"/>
                  <a:gd name="connsiteY6" fmla="*/ 261803 h 1774030"/>
                  <a:gd name="connsiteX7" fmla="*/ 2007768 w 3252034"/>
                  <a:gd name="connsiteY7" fmla="*/ 24792 h 1774030"/>
                  <a:gd name="connsiteX8" fmla="*/ 2994275 w 3252034"/>
                  <a:gd name="connsiteY8" fmla="*/ 1366260 h 1774030"/>
                  <a:gd name="connsiteX9" fmla="*/ 3584464 w 3252034"/>
                  <a:gd name="connsiteY9" fmla="*/ 1756687 h 1774030"/>
                  <a:gd name="connsiteX10" fmla="*/ 4141245 w 3252034"/>
                  <a:gd name="connsiteY10" fmla="*/ 2125014 h 1774030"/>
                  <a:gd name="connsiteX11" fmla="*/ 4664620 w 3252034"/>
                  <a:gd name="connsiteY11" fmla="*/ 2471242 h 17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52034" h="1774030" fill="none" extrusionOk="0">
                    <a:moveTo>
                      <a:pt x="4664620" y="2471242"/>
                    </a:moveTo>
                    <a:cubicBezTo>
                      <a:pt x="4484475" y="2404840"/>
                      <a:pt x="4324222" y="2338305"/>
                      <a:pt x="4139851" y="2256175"/>
                    </a:cubicBezTo>
                    <a:cubicBezTo>
                      <a:pt x="3955480" y="2174045"/>
                      <a:pt x="3804933" y="2130660"/>
                      <a:pt x="3657064" y="2058312"/>
                    </a:cubicBezTo>
                    <a:cubicBezTo>
                      <a:pt x="3509195" y="1985965"/>
                      <a:pt x="3314175" y="1922797"/>
                      <a:pt x="3090313" y="1826040"/>
                    </a:cubicBezTo>
                    <a:cubicBezTo>
                      <a:pt x="2866451" y="1729282"/>
                      <a:pt x="2699781" y="1679055"/>
                      <a:pt x="2565544" y="1610972"/>
                    </a:cubicBezTo>
                    <a:cubicBezTo>
                      <a:pt x="2196577" y="1687666"/>
                      <a:pt x="1513650" y="1745367"/>
                      <a:pt x="1082347" y="1722979"/>
                    </a:cubicBezTo>
                    <a:cubicBezTo>
                      <a:pt x="22959" y="1394754"/>
                      <a:pt x="-339690" y="729856"/>
                      <a:pt x="472589" y="261803"/>
                    </a:cubicBezTo>
                    <a:cubicBezTo>
                      <a:pt x="808232" y="103916"/>
                      <a:pt x="1388425" y="-102522"/>
                      <a:pt x="2007768" y="24792"/>
                    </a:cubicBezTo>
                    <a:cubicBezTo>
                      <a:pt x="3087926" y="249763"/>
                      <a:pt x="3625543" y="822190"/>
                      <a:pt x="2994275" y="1366260"/>
                    </a:cubicBezTo>
                    <a:cubicBezTo>
                      <a:pt x="3269569" y="1574238"/>
                      <a:pt x="3399448" y="1643949"/>
                      <a:pt x="3584464" y="1756687"/>
                    </a:cubicBezTo>
                    <a:cubicBezTo>
                      <a:pt x="3769480" y="1869425"/>
                      <a:pt x="3943422" y="1989624"/>
                      <a:pt x="4141245" y="2125014"/>
                    </a:cubicBezTo>
                    <a:cubicBezTo>
                      <a:pt x="4339068" y="2260404"/>
                      <a:pt x="4435196" y="2328220"/>
                      <a:pt x="4664620" y="2471242"/>
                    </a:cubicBezTo>
                    <a:close/>
                  </a:path>
                  <a:path w="3252034" h="1774030" stroke="0" extrusionOk="0">
                    <a:moveTo>
                      <a:pt x="4664620" y="2471242"/>
                    </a:moveTo>
                    <a:cubicBezTo>
                      <a:pt x="4513029" y="2416617"/>
                      <a:pt x="4375610" y="2363541"/>
                      <a:pt x="4202823" y="2281983"/>
                    </a:cubicBezTo>
                    <a:cubicBezTo>
                      <a:pt x="4030036" y="2200424"/>
                      <a:pt x="3939153" y="2181641"/>
                      <a:pt x="3741027" y="2092723"/>
                    </a:cubicBezTo>
                    <a:cubicBezTo>
                      <a:pt x="3542901" y="2003806"/>
                      <a:pt x="3376593" y="1972985"/>
                      <a:pt x="3216258" y="1877656"/>
                    </a:cubicBezTo>
                    <a:cubicBezTo>
                      <a:pt x="3055923" y="1782327"/>
                      <a:pt x="2875392" y="1712524"/>
                      <a:pt x="2565544" y="1610972"/>
                    </a:cubicBezTo>
                    <a:cubicBezTo>
                      <a:pt x="2208750" y="1876899"/>
                      <a:pt x="1466153" y="1870962"/>
                      <a:pt x="1082347" y="1722979"/>
                    </a:cubicBezTo>
                    <a:cubicBezTo>
                      <a:pt x="-169323" y="1640334"/>
                      <a:pt x="-481663" y="683910"/>
                      <a:pt x="472589" y="261803"/>
                    </a:cubicBezTo>
                    <a:cubicBezTo>
                      <a:pt x="947609" y="43499"/>
                      <a:pt x="1340308" y="-120077"/>
                      <a:pt x="2007768" y="24792"/>
                    </a:cubicBezTo>
                    <a:cubicBezTo>
                      <a:pt x="3072071" y="79328"/>
                      <a:pt x="3688114" y="795759"/>
                      <a:pt x="2994275" y="1366260"/>
                    </a:cubicBezTo>
                    <a:cubicBezTo>
                      <a:pt x="3151872" y="1480495"/>
                      <a:pt x="3363665" y="1585317"/>
                      <a:pt x="3567760" y="1745637"/>
                    </a:cubicBezTo>
                    <a:cubicBezTo>
                      <a:pt x="3771855" y="1905957"/>
                      <a:pt x="3912662" y="1994530"/>
                      <a:pt x="4157949" y="2136064"/>
                    </a:cubicBezTo>
                    <a:cubicBezTo>
                      <a:pt x="4403236" y="2277599"/>
                      <a:pt x="4553586" y="2416328"/>
                      <a:pt x="4664620" y="2471242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C00000"/>
                </a:solidFill>
                <a:extLst>
                  <a:ext uri="{C807C97D-BFC1-408E-A445-0C87EB9F89A2}">
                    <ask:lineSketchStyleProps xmlns:ask="http://schemas.microsoft.com/office/drawing/2018/sketchyshapes" sd="2165971924">
                      <a:prstGeom prst="wedgeEllipseCallout">
                        <a:avLst>
                          <a:gd name="adj1" fmla="val 93437"/>
                          <a:gd name="adj2" fmla="val 8930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SO, IF WE REWRITE </a:t>
                </a:r>
                <a:r>
                  <a:rPr lang="en-GB" sz="2400" b="1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THIS</a:t>
                </a:r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 IN TERMS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GB" sz="2400" dirty="0">
                    <a:solidFill>
                      <a:srgbClr val="C00000"/>
                    </a:solidFill>
                    <a:latin typeface="Trade Gothic Next Cond" panose="020B0506040303020004" pitchFamily="34" charset="0"/>
                  </a:rPr>
                  <a:t>, WE’RE DONE!</a:t>
                </a:r>
              </a:p>
            </p:txBody>
          </p:sp>
        </mc:Choice>
        <mc:Fallback xmlns="">
          <p:sp>
            <p:nvSpPr>
              <p:cNvPr id="15" name="Speech Bubble: Oval 14">
                <a:extLst>
                  <a:ext uri="{FF2B5EF4-FFF2-40B4-BE49-F238E27FC236}">
                    <a16:creationId xmlns:a16="http://schemas.microsoft.com/office/drawing/2014/main" id="{FD6F3AF7-B6DB-8748-1716-D00129234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215" y="642969"/>
                <a:ext cx="3252034" cy="1774030"/>
              </a:xfrm>
              <a:prstGeom prst="wedgeEllipseCallout">
                <a:avLst>
                  <a:gd name="adj1" fmla="val 93437"/>
                  <a:gd name="adj2" fmla="val 89301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  <a:extLst>
                  <a:ext uri="{C807C97D-BFC1-408E-A445-0C87EB9F89A2}">
                    <ask:lineSketchStyleProps xmlns:ask="http://schemas.microsoft.com/office/drawing/2018/sketchyshapes" sd="2165971924">
                      <a:custGeom>
                        <a:avLst/>
                        <a:gdLst>
                          <a:gd name="connsiteX0" fmla="*/ 4664620 w 3252034"/>
                          <a:gd name="connsiteY0" fmla="*/ 2471242 h 1774030"/>
                          <a:gd name="connsiteX1" fmla="*/ 4139851 w 3252034"/>
                          <a:gd name="connsiteY1" fmla="*/ 2256175 h 1774030"/>
                          <a:gd name="connsiteX2" fmla="*/ 3657064 w 3252034"/>
                          <a:gd name="connsiteY2" fmla="*/ 2058312 h 1774030"/>
                          <a:gd name="connsiteX3" fmla="*/ 3090313 w 3252034"/>
                          <a:gd name="connsiteY3" fmla="*/ 1826040 h 1774030"/>
                          <a:gd name="connsiteX4" fmla="*/ 2565544 w 3252034"/>
                          <a:gd name="connsiteY4" fmla="*/ 1610972 h 1774030"/>
                          <a:gd name="connsiteX5" fmla="*/ 1082347 w 3252034"/>
                          <a:gd name="connsiteY5" fmla="*/ 1722979 h 1774030"/>
                          <a:gd name="connsiteX6" fmla="*/ 472589 w 3252034"/>
                          <a:gd name="connsiteY6" fmla="*/ 261803 h 1774030"/>
                          <a:gd name="connsiteX7" fmla="*/ 2007768 w 3252034"/>
                          <a:gd name="connsiteY7" fmla="*/ 24792 h 1774030"/>
                          <a:gd name="connsiteX8" fmla="*/ 2994275 w 3252034"/>
                          <a:gd name="connsiteY8" fmla="*/ 1366260 h 1774030"/>
                          <a:gd name="connsiteX9" fmla="*/ 3584464 w 3252034"/>
                          <a:gd name="connsiteY9" fmla="*/ 1756687 h 1774030"/>
                          <a:gd name="connsiteX10" fmla="*/ 4141245 w 3252034"/>
                          <a:gd name="connsiteY10" fmla="*/ 2125014 h 1774030"/>
                          <a:gd name="connsiteX11" fmla="*/ 4664620 w 3252034"/>
                          <a:gd name="connsiteY11" fmla="*/ 2471242 h 17740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3252034" h="1774030" fill="none" extrusionOk="0">
                            <a:moveTo>
                              <a:pt x="4664620" y="2471242"/>
                            </a:moveTo>
                            <a:cubicBezTo>
                              <a:pt x="4484475" y="2404840"/>
                              <a:pt x="4324222" y="2338305"/>
                              <a:pt x="4139851" y="2256175"/>
                            </a:cubicBezTo>
                            <a:cubicBezTo>
                              <a:pt x="3955480" y="2174045"/>
                              <a:pt x="3804933" y="2130660"/>
                              <a:pt x="3657064" y="2058312"/>
                            </a:cubicBezTo>
                            <a:cubicBezTo>
                              <a:pt x="3509195" y="1985965"/>
                              <a:pt x="3314175" y="1922797"/>
                              <a:pt x="3090313" y="1826040"/>
                            </a:cubicBezTo>
                            <a:cubicBezTo>
                              <a:pt x="2866451" y="1729282"/>
                              <a:pt x="2699781" y="1679055"/>
                              <a:pt x="2565544" y="1610972"/>
                            </a:cubicBezTo>
                            <a:cubicBezTo>
                              <a:pt x="2196577" y="1687666"/>
                              <a:pt x="1513650" y="1745367"/>
                              <a:pt x="1082347" y="1722979"/>
                            </a:cubicBezTo>
                            <a:cubicBezTo>
                              <a:pt x="22959" y="1394754"/>
                              <a:pt x="-339690" y="729856"/>
                              <a:pt x="472589" y="261803"/>
                            </a:cubicBezTo>
                            <a:cubicBezTo>
                              <a:pt x="808232" y="103916"/>
                              <a:pt x="1388425" y="-102522"/>
                              <a:pt x="2007768" y="24792"/>
                            </a:cubicBezTo>
                            <a:cubicBezTo>
                              <a:pt x="3087926" y="249763"/>
                              <a:pt x="3625543" y="822190"/>
                              <a:pt x="2994275" y="1366260"/>
                            </a:cubicBezTo>
                            <a:cubicBezTo>
                              <a:pt x="3269569" y="1574238"/>
                              <a:pt x="3399448" y="1643949"/>
                              <a:pt x="3584464" y="1756687"/>
                            </a:cubicBezTo>
                            <a:cubicBezTo>
                              <a:pt x="3769480" y="1869425"/>
                              <a:pt x="3943422" y="1989624"/>
                              <a:pt x="4141245" y="2125014"/>
                            </a:cubicBezTo>
                            <a:cubicBezTo>
                              <a:pt x="4339068" y="2260404"/>
                              <a:pt x="4435196" y="2328220"/>
                              <a:pt x="4664620" y="2471242"/>
                            </a:cubicBezTo>
                            <a:close/>
                          </a:path>
                          <a:path w="3252034" h="1774030" stroke="0" extrusionOk="0">
                            <a:moveTo>
                              <a:pt x="4664620" y="2471242"/>
                            </a:moveTo>
                            <a:cubicBezTo>
                              <a:pt x="4513029" y="2416617"/>
                              <a:pt x="4375610" y="2363541"/>
                              <a:pt x="4202823" y="2281983"/>
                            </a:cubicBezTo>
                            <a:cubicBezTo>
                              <a:pt x="4030036" y="2200424"/>
                              <a:pt x="3939153" y="2181641"/>
                              <a:pt x="3741027" y="2092723"/>
                            </a:cubicBezTo>
                            <a:cubicBezTo>
                              <a:pt x="3542901" y="2003806"/>
                              <a:pt x="3376593" y="1972985"/>
                              <a:pt x="3216258" y="1877656"/>
                            </a:cubicBezTo>
                            <a:cubicBezTo>
                              <a:pt x="3055923" y="1782327"/>
                              <a:pt x="2875392" y="1712524"/>
                              <a:pt x="2565544" y="1610972"/>
                            </a:cubicBezTo>
                            <a:cubicBezTo>
                              <a:pt x="2208750" y="1876899"/>
                              <a:pt x="1466153" y="1870962"/>
                              <a:pt x="1082347" y="1722979"/>
                            </a:cubicBezTo>
                            <a:cubicBezTo>
                              <a:pt x="-169323" y="1640334"/>
                              <a:pt x="-481663" y="683910"/>
                              <a:pt x="472589" y="261803"/>
                            </a:cubicBezTo>
                            <a:cubicBezTo>
                              <a:pt x="947609" y="43499"/>
                              <a:pt x="1340308" y="-120077"/>
                              <a:pt x="2007768" y="24792"/>
                            </a:cubicBezTo>
                            <a:cubicBezTo>
                              <a:pt x="3072071" y="79328"/>
                              <a:pt x="3688114" y="795759"/>
                              <a:pt x="2994275" y="1366260"/>
                            </a:cubicBezTo>
                            <a:cubicBezTo>
                              <a:pt x="3151872" y="1480495"/>
                              <a:pt x="3363665" y="1585317"/>
                              <a:pt x="3567760" y="1745637"/>
                            </a:cubicBezTo>
                            <a:cubicBezTo>
                              <a:pt x="3771855" y="1905957"/>
                              <a:pt x="3912662" y="1994530"/>
                              <a:pt x="4157949" y="2136064"/>
                            </a:cubicBezTo>
                            <a:cubicBezTo>
                              <a:pt x="4403236" y="2277599"/>
                              <a:pt x="4553586" y="2416328"/>
                              <a:pt x="4664620" y="2471242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A688E69E-5DE6-B31A-26D9-B106154EDB77}"/>
              </a:ext>
            </a:extLst>
          </p:cNvPr>
          <p:cNvSpPr/>
          <p:nvPr/>
        </p:nvSpPr>
        <p:spPr>
          <a:xfrm>
            <a:off x="6430297" y="2162199"/>
            <a:ext cx="3235908" cy="1485567"/>
          </a:xfrm>
          <a:custGeom>
            <a:avLst/>
            <a:gdLst>
              <a:gd name="connsiteX0" fmla="*/ 0 w 3235908"/>
              <a:gd name="connsiteY0" fmla="*/ 742784 h 1485567"/>
              <a:gd name="connsiteX1" fmla="*/ 1617954 w 3235908"/>
              <a:gd name="connsiteY1" fmla="*/ 0 h 1485567"/>
              <a:gd name="connsiteX2" fmla="*/ 3235908 w 3235908"/>
              <a:gd name="connsiteY2" fmla="*/ 742784 h 1485567"/>
              <a:gd name="connsiteX3" fmla="*/ 1617954 w 3235908"/>
              <a:gd name="connsiteY3" fmla="*/ 1485568 h 1485567"/>
              <a:gd name="connsiteX4" fmla="*/ 0 w 3235908"/>
              <a:gd name="connsiteY4" fmla="*/ 742784 h 148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908" h="1485567" extrusionOk="0">
                <a:moveTo>
                  <a:pt x="0" y="742784"/>
                </a:moveTo>
                <a:cubicBezTo>
                  <a:pt x="-86127" y="231277"/>
                  <a:pt x="807927" y="-30333"/>
                  <a:pt x="1617954" y="0"/>
                </a:cubicBezTo>
                <a:cubicBezTo>
                  <a:pt x="2454707" y="31924"/>
                  <a:pt x="3293473" y="315378"/>
                  <a:pt x="3235908" y="742784"/>
                </a:cubicBezTo>
                <a:cubicBezTo>
                  <a:pt x="3131938" y="945723"/>
                  <a:pt x="2446083" y="1689198"/>
                  <a:pt x="1617954" y="1485568"/>
                </a:cubicBezTo>
                <a:cubicBezTo>
                  <a:pt x="741757" y="1461601"/>
                  <a:pt x="33283" y="1150273"/>
                  <a:pt x="0" y="742784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93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B5AB2-2E78-8A36-5284-880D852D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C36BD440-D5A8-CFFD-32CA-45EE830AB0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E4636-A572-C0C2-C05C-359674D372C4}"/>
              </a:ext>
            </a:extLst>
          </p:cNvPr>
          <p:cNvSpPr txBox="1"/>
          <p:nvPr/>
        </p:nvSpPr>
        <p:spPr>
          <a:xfrm>
            <a:off x="619760" y="1522024"/>
            <a:ext cx="9042400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endParaRPr lang="en-GB" sz="3600" b="1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1. TIMESTEPPING DEFINITION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2. TEST FUNCTION IDENTIFICATION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3. AV INTRODUCTION</a:t>
            </a:r>
          </a:p>
          <a:p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	4. RHS MODIFICATION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17F5F-F935-DEC6-1A22-CD0D4AE65966}"/>
              </a:ext>
            </a:extLst>
          </p:cNvPr>
          <p:cNvSpPr/>
          <p:nvPr/>
        </p:nvSpPr>
        <p:spPr>
          <a:xfrm>
            <a:off x="1444335" y="2170471"/>
            <a:ext cx="5959355" cy="1634613"/>
          </a:xfrm>
          <a:prstGeom prst="rect">
            <a:avLst/>
          </a:prstGeom>
          <a:solidFill>
            <a:srgbClr val="0021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43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98CE-82B7-CA53-A2E2-FD5F4E00C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A9A12EC-159E-47D1-2E9A-947810F174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9B8AA-7799-D905-5B7A-AC8563A48E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BB002-9DDE-210F-6F5A-8AA61AA5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4. RHS MODIFICATION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008BDD8E-4D2A-3F81-CCD3-EEC12F26AB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066B6BA4-41BF-F81E-F789-1AB85BC407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1C1D3F2-6EA9-708F-7129-D79E668A11B7}"/>
              </a:ext>
            </a:extLst>
          </p:cNvPr>
          <p:cNvGrpSpPr/>
          <p:nvPr/>
        </p:nvGrpSpPr>
        <p:grpSpPr>
          <a:xfrm>
            <a:off x="7924923" y="1314952"/>
            <a:ext cx="3420560" cy="3375009"/>
            <a:chOff x="1108750" y="1344008"/>
            <a:chExt cx="3420560" cy="337500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A10D0F-8EA3-C375-522A-C3D526909F48}"/>
                </a:ext>
              </a:extLst>
            </p:cNvPr>
            <p:cNvGrpSpPr/>
            <p:nvPr/>
          </p:nvGrpSpPr>
          <p:grpSpPr>
            <a:xfrm>
              <a:off x="1108750" y="1344008"/>
              <a:ext cx="3420560" cy="3375009"/>
              <a:chOff x="1108750" y="1344008"/>
              <a:chExt cx="3420560" cy="337500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8C3F967-A7B2-45E3-C6FC-94B9FCA01205}"/>
                  </a:ext>
                </a:extLst>
              </p:cNvPr>
              <p:cNvSpPr/>
              <p:nvPr/>
            </p:nvSpPr>
            <p:spPr>
              <a:xfrm flipV="1">
                <a:off x="1108750" y="1955515"/>
                <a:ext cx="3420557" cy="37105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8BFD042D-252C-21CB-16B9-AB61A90DE1F1}"/>
                  </a:ext>
                </a:extLst>
              </p:cNvPr>
              <p:cNvSpPr/>
              <p:nvPr/>
            </p:nvSpPr>
            <p:spPr>
              <a:xfrm>
                <a:off x="1108753" y="1344008"/>
                <a:ext cx="342055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Modify the RHS of the original equation</a:t>
                </a:r>
                <a:endPara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48D714F5-C2A4-C29D-3E77-D536FF2B4043}"/>
                  </a:ext>
                </a:extLst>
              </p:cNvPr>
              <p:cNvSpPr/>
              <p:nvPr/>
            </p:nvSpPr>
            <p:spPr>
              <a:xfrm rot="10800000">
                <a:off x="1108750" y="4107506"/>
                <a:ext cx="3420553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1887B78-46C9-21F8-676D-DC33A09E3ECD}"/>
                  </a:ext>
                </a:extLst>
              </p:cNvPr>
              <p:cNvSpPr/>
              <p:nvPr/>
            </p:nvSpPr>
            <p:spPr>
              <a:xfrm>
                <a:off x="1108751" y="2326572"/>
                <a:ext cx="3420556" cy="1938991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14D60B-BB19-AA43-F795-005830881A84}"/>
                </a:ext>
              </a:extLst>
            </p:cNvPr>
            <p:cNvSpPr txBox="1"/>
            <p:nvPr/>
          </p:nvSpPr>
          <p:spPr>
            <a:xfrm>
              <a:off x="1213798" y="2423545"/>
              <a:ext cx="32270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Introduce the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AVs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into the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RHS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of our original equation, in a way that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reproduces the desired structures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4BA21C-F939-E24E-8335-EC00A51FAA3B}"/>
              </a:ext>
            </a:extLst>
          </p:cNvPr>
          <p:cNvGrpSpPr/>
          <p:nvPr/>
        </p:nvGrpSpPr>
        <p:grpSpPr>
          <a:xfrm>
            <a:off x="846517" y="1314952"/>
            <a:ext cx="6808023" cy="3374859"/>
            <a:chOff x="3293805" y="2791356"/>
            <a:chExt cx="7222021" cy="33748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0C7FDD-F1EB-BAE6-FF4A-209DFA99E272}"/>
                </a:ext>
              </a:extLst>
            </p:cNvPr>
            <p:cNvGrpSpPr/>
            <p:nvPr/>
          </p:nvGrpSpPr>
          <p:grpSpPr>
            <a:xfrm>
              <a:off x="3293805" y="2791356"/>
              <a:ext cx="7222021" cy="3374859"/>
              <a:chOff x="3455188" y="3877506"/>
              <a:chExt cx="6806094" cy="3374859"/>
            </a:xfrm>
          </p:grpSpPr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917DE78C-39C6-0D62-8E7D-3B1C4A500DA0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80609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rgbClr val="F2CCCC"/>
                    </a:solidFill>
                    <a:latin typeface="Palatino Linotype" panose="02040502050505030304" pitchFamily="18" charset="0"/>
                  </a:rPr>
                  <a:t>Energy-conserving </a:t>
                </a:r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discretisation</a:t>
                </a:r>
                <a:endParaRPr lang="en-GB" sz="2400" b="1" dirty="0">
                  <a:solidFill>
                    <a:srgbClr val="FFFFFF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B28B5180-452B-ACA9-CF42-7403514E9010}"/>
                  </a:ext>
                </a:extLst>
              </p:cNvPr>
              <p:cNvSpPr/>
              <p:nvPr/>
            </p:nvSpPr>
            <p:spPr>
              <a:xfrm rot="10800000">
                <a:off x="3455188" y="6640854"/>
                <a:ext cx="6806090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BEC2AE-C549-7CF7-F246-DE104D223F64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806092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E226C7E-0828-FC94-F339-702D1CF9627E}"/>
                    </a:ext>
                  </a:extLst>
                </p:cNvPr>
                <p:cNvSpPr txBox="1"/>
                <p:nvPr/>
              </p:nvSpPr>
              <p:spPr>
                <a:xfrm>
                  <a:off x="3381428" y="3457017"/>
                  <a:ext cx="6996633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 smtClean="0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GB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GB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GB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GB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GB" sz="2400" b="0" i="1" smtClean="0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E226C7E-0828-FC94-F339-702D1CF96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8" y="3457017"/>
                  <a:ext cx="6996633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38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6512A0-3523-9B15-8644-75AE8DC6AFD7}"/>
              </a:ext>
            </a:extLst>
          </p:cNvPr>
          <p:cNvGrpSpPr/>
          <p:nvPr/>
        </p:nvGrpSpPr>
        <p:grpSpPr>
          <a:xfrm>
            <a:off x="1133699" y="4845273"/>
            <a:ext cx="10211776" cy="989754"/>
            <a:chOff x="1133699" y="4845273"/>
            <a:chExt cx="10211776" cy="98975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23C5025-90F5-5415-D05C-B7959C3680BB}"/>
                </a:ext>
              </a:extLst>
            </p:cNvPr>
            <p:cNvGrpSpPr/>
            <p:nvPr/>
          </p:nvGrpSpPr>
          <p:grpSpPr>
            <a:xfrm>
              <a:off x="1133699" y="4845273"/>
              <a:ext cx="6233654" cy="989754"/>
              <a:chOff x="2979172" y="4845273"/>
              <a:chExt cx="6233654" cy="989754"/>
            </a:xfrm>
          </p:grpSpPr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AF9F02FD-0EC1-F8E6-D4A9-4C31F1359D53}"/>
                  </a:ext>
                </a:extLst>
              </p:cNvPr>
              <p:cNvSpPr/>
              <p:nvPr/>
            </p:nvSpPr>
            <p:spPr>
              <a:xfrm>
                <a:off x="2979174" y="4845273"/>
                <a:ext cx="6233652" cy="989754"/>
              </a:xfrm>
              <a:prstGeom prst="horizontalScroll">
                <a:avLst/>
              </a:prstGeom>
              <a:solidFill>
                <a:srgbClr val="CCD3DA"/>
              </a:solidFill>
              <a:ln w="28575">
                <a:solidFill>
                  <a:srgbClr val="0021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746611B-21C7-EDA9-0512-D086B0A5CF91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172" y="5136458"/>
                    <a:ext cx="623365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746611B-21C7-EDA9-0512-D086B0A5CF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9172" y="5136458"/>
                    <a:ext cx="62336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00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7AE6A40-FF87-9A5C-F3B1-41B1DFBDFD36}"/>
                </a:ext>
              </a:extLst>
            </p:cNvPr>
            <p:cNvGrpSpPr/>
            <p:nvPr/>
          </p:nvGrpSpPr>
          <p:grpSpPr>
            <a:xfrm>
              <a:off x="6823587" y="4959194"/>
              <a:ext cx="4521888" cy="691471"/>
              <a:chOff x="6823587" y="4959194"/>
              <a:chExt cx="4521888" cy="6914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8A20FAF-2EB3-D386-DB4E-6874B541EE55}"/>
                      </a:ext>
                    </a:extLst>
                  </p:cNvPr>
                  <p:cNvSpPr txBox="1"/>
                  <p:nvPr/>
                </p:nvSpPr>
                <p:spPr>
                  <a:xfrm>
                    <a:off x="7924923" y="4959194"/>
                    <a:ext cx="3420552" cy="6914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8A20FAF-2EB3-D386-DB4E-6874B541EE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4923" y="4959194"/>
                    <a:ext cx="3420552" cy="69147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C69728A-6DD8-B60A-A9E5-D0876F19A10D}"/>
                  </a:ext>
                </a:extLst>
              </p:cNvPr>
              <p:cNvCxnSpPr/>
              <p:nvPr/>
            </p:nvCxnSpPr>
            <p:spPr>
              <a:xfrm flipH="1">
                <a:off x="6823587" y="5348749"/>
                <a:ext cx="1307691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723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613A2-EA82-64A7-02BD-6B297DC0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67CBF3B0-B4B4-7BC8-77E0-5BB97A5FCB77}"/>
              </a:ext>
            </a:extLst>
          </p:cNvPr>
          <p:cNvSpPr/>
          <p:nvPr/>
        </p:nvSpPr>
        <p:spPr>
          <a:xfrm>
            <a:off x="9723925" y="1217060"/>
            <a:ext cx="2018212" cy="899711"/>
          </a:xfrm>
          <a:custGeom>
            <a:avLst/>
            <a:gdLst>
              <a:gd name="connsiteX0" fmla="*/ 3068126 w 2018212"/>
              <a:gd name="connsiteY0" fmla="*/ 922087 h 899711"/>
              <a:gd name="connsiteX1" fmla="*/ 2447653 w 2018212"/>
              <a:gd name="connsiteY1" fmla="*/ 827082 h 899711"/>
              <a:gd name="connsiteX2" fmla="*/ 1801854 w 2018212"/>
              <a:gd name="connsiteY2" fmla="*/ 728200 h 899711"/>
              <a:gd name="connsiteX3" fmla="*/ 878181 w 2018212"/>
              <a:gd name="connsiteY3" fmla="*/ 895909 h 899711"/>
              <a:gd name="connsiteX4" fmla="*/ 118640 w 2018212"/>
              <a:gd name="connsiteY4" fmla="*/ 238225 h 899711"/>
              <a:gd name="connsiteX5" fmla="*/ 1091236 w 2018212"/>
              <a:gd name="connsiteY5" fmla="*/ 1492 h 899711"/>
              <a:gd name="connsiteX6" fmla="*/ 1978025 w 2018212"/>
              <a:gd name="connsiteY6" fmla="*/ 575545 h 899711"/>
              <a:gd name="connsiteX7" fmla="*/ 2501273 w 2018212"/>
              <a:gd name="connsiteY7" fmla="*/ 741885 h 899711"/>
              <a:gd name="connsiteX8" fmla="*/ 3068126 w 2018212"/>
              <a:gd name="connsiteY8" fmla="*/ 922087 h 89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899711" fill="none" extrusionOk="0">
                <a:moveTo>
                  <a:pt x="3068126" y="922087"/>
                </a:moveTo>
                <a:cubicBezTo>
                  <a:pt x="2932983" y="932012"/>
                  <a:pt x="2691944" y="859760"/>
                  <a:pt x="2447653" y="827082"/>
                </a:cubicBezTo>
                <a:cubicBezTo>
                  <a:pt x="2203362" y="794404"/>
                  <a:pt x="1932661" y="747303"/>
                  <a:pt x="1801854" y="728200"/>
                </a:cubicBezTo>
                <a:cubicBezTo>
                  <a:pt x="1550782" y="843508"/>
                  <a:pt x="1262296" y="929774"/>
                  <a:pt x="878181" y="895909"/>
                </a:cubicBezTo>
                <a:cubicBezTo>
                  <a:pt x="235073" y="815038"/>
                  <a:pt x="-119583" y="547133"/>
                  <a:pt x="118640" y="238225"/>
                </a:cubicBezTo>
                <a:cubicBezTo>
                  <a:pt x="266905" y="56485"/>
                  <a:pt x="715302" y="-46527"/>
                  <a:pt x="1091236" y="1492"/>
                </a:cubicBezTo>
                <a:cubicBezTo>
                  <a:pt x="1765139" y="87592"/>
                  <a:pt x="2132592" y="299418"/>
                  <a:pt x="1978025" y="575545"/>
                </a:cubicBezTo>
                <a:cubicBezTo>
                  <a:pt x="2095684" y="614145"/>
                  <a:pt x="2279932" y="651592"/>
                  <a:pt x="2501273" y="741885"/>
                </a:cubicBezTo>
                <a:cubicBezTo>
                  <a:pt x="2722614" y="832178"/>
                  <a:pt x="2814340" y="845621"/>
                  <a:pt x="3068126" y="922087"/>
                </a:cubicBezTo>
                <a:close/>
              </a:path>
              <a:path w="2018212" h="899711" stroke="0" extrusionOk="0">
                <a:moveTo>
                  <a:pt x="3068126" y="922087"/>
                </a:moveTo>
                <a:cubicBezTo>
                  <a:pt x="2873849" y="911000"/>
                  <a:pt x="2709646" y="884310"/>
                  <a:pt x="2472978" y="830960"/>
                </a:cubicBezTo>
                <a:cubicBezTo>
                  <a:pt x="2236310" y="777610"/>
                  <a:pt x="1968241" y="748830"/>
                  <a:pt x="1801854" y="728200"/>
                </a:cubicBezTo>
                <a:cubicBezTo>
                  <a:pt x="1567512" y="793039"/>
                  <a:pt x="1241211" y="957835"/>
                  <a:pt x="878181" y="895909"/>
                </a:cubicBezTo>
                <a:cubicBezTo>
                  <a:pt x="194066" y="852450"/>
                  <a:pt x="-164522" y="579861"/>
                  <a:pt x="118640" y="238225"/>
                </a:cubicBezTo>
                <a:cubicBezTo>
                  <a:pt x="279055" y="92918"/>
                  <a:pt x="681795" y="-4255"/>
                  <a:pt x="1091236" y="1492"/>
                </a:cubicBezTo>
                <a:cubicBezTo>
                  <a:pt x="1658502" y="566"/>
                  <a:pt x="2168458" y="302478"/>
                  <a:pt x="1978025" y="575545"/>
                </a:cubicBezTo>
                <a:cubicBezTo>
                  <a:pt x="2248575" y="631080"/>
                  <a:pt x="2357304" y="688178"/>
                  <a:pt x="2533977" y="752281"/>
                </a:cubicBezTo>
                <a:cubicBezTo>
                  <a:pt x="2710650" y="816385"/>
                  <a:pt x="2899746" y="872440"/>
                  <a:pt x="3068126" y="922087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65971924">
                  <a:prstGeom prst="wedgeEllipseCallout">
                    <a:avLst>
                      <a:gd name="adj1" fmla="val 102022"/>
                      <a:gd name="adj2" fmla="val 52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WHAT HAVE YOU DONE?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6061D4-D3ED-AC5A-62E8-BF2DFE1880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89055-5777-CA60-4BCF-2867A1EE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8473440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0. KEY FINDINGS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(TL;DR…)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F67061E6-BC97-D37A-9955-6E5068B3F2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28A5DBD4-66D8-B49B-8F84-3C5EAB7EC7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DC3256-AECB-C614-16BB-98F4573CD6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1AFFE4-94CC-5E28-E649-BCAC28A2A940}"/>
              </a:ext>
            </a:extLst>
          </p:cNvPr>
          <p:cNvSpPr txBox="1"/>
          <p:nvPr/>
        </p:nvSpPr>
        <p:spPr>
          <a:xfrm>
            <a:off x="3410592" y="1343749"/>
            <a:ext cx="618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Introduced a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framework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for modifies a given integrator to preserve any* chosen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conservation/dissipation law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FD9A3D63-F896-DF99-9729-ADA993C5E91D}"/>
              </a:ext>
            </a:extLst>
          </p:cNvPr>
          <p:cNvSpPr/>
          <p:nvPr/>
        </p:nvSpPr>
        <p:spPr>
          <a:xfrm>
            <a:off x="427737" y="1986514"/>
            <a:ext cx="2018212" cy="905411"/>
          </a:xfrm>
          <a:custGeom>
            <a:avLst/>
            <a:gdLst>
              <a:gd name="connsiteX0" fmla="*/ -1107776 w 2018212"/>
              <a:gd name="connsiteY0" fmla="*/ 784846 h 905411"/>
              <a:gd name="connsiteX1" fmla="*/ -559815 w 2018212"/>
              <a:gd name="connsiteY1" fmla="*/ 654030 h 905411"/>
              <a:gd name="connsiteX2" fmla="*/ 10511 w 2018212"/>
              <a:gd name="connsiteY2" fmla="*/ 517875 h 905411"/>
              <a:gd name="connsiteX3" fmla="*/ 957837 w 2018212"/>
              <a:gd name="connsiteY3" fmla="*/ 584 h 905411"/>
              <a:gd name="connsiteX4" fmla="*/ 1958187 w 2018212"/>
              <a:gd name="connsiteY4" fmla="*/ 298898 h 905411"/>
              <a:gd name="connsiteX5" fmla="*/ 1104417 w 2018212"/>
              <a:gd name="connsiteY5" fmla="*/ 903387 h 905411"/>
              <a:gd name="connsiteX6" fmla="*/ 137643 w 2018212"/>
              <a:gd name="connsiteY6" fmla="*/ 680949 h 905411"/>
              <a:gd name="connsiteX7" fmla="*/ -460158 w 2018212"/>
              <a:gd name="connsiteY7" fmla="*/ 730820 h 905411"/>
              <a:gd name="connsiteX8" fmla="*/ -1107776 w 2018212"/>
              <a:gd name="connsiteY8" fmla="*/ 784846 h 90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905411" fill="none" extrusionOk="0">
                <a:moveTo>
                  <a:pt x="-1107776" y="784846"/>
                </a:moveTo>
                <a:cubicBezTo>
                  <a:pt x="-939363" y="719006"/>
                  <a:pt x="-828736" y="695307"/>
                  <a:pt x="-559815" y="654030"/>
                </a:cubicBezTo>
                <a:cubicBezTo>
                  <a:pt x="-290894" y="612753"/>
                  <a:pt x="-198262" y="550488"/>
                  <a:pt x="10511" y="517875"/>
                </a:cubicBezTo>
                <a:cubicBezTo>
                  <a:pt x="-3573" y="214996"/>
                  <a:pt x="283330" y="91032"/>
                  <a:pt x="957837" y="584"/>
                </a:cubicBezTo>
                <a:cubicBezTo>
                  <a:pt x="1379938" y="20520"/>
                  <a:pt x="1813878" y="115752"/>
                  <a:pt x="1958187" y="298898"/>
                </a:cubicBezTo>
                <a:cubicBezTo>
                  <a:pt x="2147131" y="697874"/>
                  <a:pt x="1850085" y="915899"/>
                  <a:pt x="1104417" y="903387"/>
                </a:cubicBezTo>
                <a:cubicBezTo>
                  <a:pt x="719767" y="968312"/>
                  <a:pt x="330958" y="820169"/>
                  <a:pt x="137643" y="680949"/>
                </a:cubicBezTo>
                <a:cubicBezTo>
                  <a:pt x="-145648" y="676258"/>
                  <a:pt x="-240626" y="690108"/>
                  <a:pt x="-460158" y="730820"/>
                </a:cubicBezTo>
                <a:cubicBezTo>
                  <a:pt x="-679690" y="771532"/>
                  <a:pt x="-977339" y="768498"/>
                  <a:pt x="-1107776" y="784846"/>
                </a:cubicBezTo>
                <a:close/>
              </a:path>
              <a:path w="2018212" h="905411" stroke="0" extrusionOk="0">
                <a:moveTo>
                  <a:pt x="-1107776" y="784846"/>
                </a:moveTo>
                <a:cubicBezTo>
                  <a:pt x="-899466" y="730652"/>
                  <a:pt x="-701637" y="677734"/>
                  <a:pt x="-537450" y="648691"/>
                </a:cubicBezTo>
                <a:cubicBezTo>
                  <a:pt x="-373263" y="619648"/>
                  <a:pt x="-177996" y="552495"/>
                  <a:pt x="10511" y="517875"/>
                </a:cubicBezTo>
                <a:cubicBezTo>
                  <a:pt x="-115422" y="174526"/>
                  <a:pt x="456499" y="90522"/>
                  <a:pt x="957837" y="584"/>
                </a:cubicBezTo>
                <a:cubicBezTo>
                  <a:pt x="1368955" y="10365"/>
                  <a:pt x="1813503" y="100547"/>
                  <a:pt x="1958187" y="298898"/>
                </a:cubicBezTo>
                <a:cubicBezTo>
                  <a:pt x="2243387" y="577901"/>
                  <a:pt x="1731313" y="953200"/>
                  <a:pt x="1104417" y="903387"/>
                </a:cubicBezTo>
                <a:cubicBezTo>
                  <a:pt x="739057" y="920755"/>
                  <a:pt x="350120" y="796742"/>
                  <a:pt x="137643" y="680949"/>
                </a:cubicBezTo>
                <a:cubicBezTo>
                  <a:pt x="-22309" y="695438"/>
                  <a:pt x="-361532" y="702725"/>
                  <a:pt x="-485067" y="732898"/>
                </a:cubicBezTo>
                <a:cubicBezTo>
                  <a:pt x="-608602" y="763071"/>
                  <a:pt x="-841630" y="740462"/>
                  <a:pt x="-1107776" y="78484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860121958">
                  <a:prstGeom prst="wedgeEllipseCallout">
                    <a:avLst>
                      <a:gd name="adj1" fmla="val -104889"/>
                      <a:gd name="adj2" fmla="val 3668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HOW NOVEL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IS THIS?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BCFF89-A730-D458-2AF4-37765741EAE4}"/>
              </a:ext>
            </a:extLst>
          </p:cNvPr>
          <p:cNvSpPr txBox="1"/>
          <p:nvPr/>
        </p:nvSpPr>
        <p:spPr>
          <a:xfrm>
            <a:off x="2618082" y="2138080"/>
            <a:ext cx="873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Reproduces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existing schemes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Allows us to tackle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new problems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0648CD-C6DD-442B-0BD7-C4942D0B382B}"/>
              </a:ext>
            </a:extLst>
          </p:cNvPr>
          <p:cNvGrpSpPr/>
          <p:nvPr/>
        </p:nvGrpSpPr>
        <p:grpSpPr>
          <a:xfrm rot="666330">
            <a:off x="6644208" y="1830632"/>
            <a:ext cx="6353032" cy="3612294"/>
            <a:chOff x="1016942" y="2640010"/>
            <a:chExt cx="6353032" cy="3612294"/>
          </a:xfrm>
        </p:grpSpPr>
        <p:sp>
          <p:nvSpPr>
            <p:cNvPr id="14" name="Explosion: 8 Points 13">
              <a:extLst>
                <a:ext uri="{FF2B5EF4-FFF2-40B4-BE49-F238E27FC236}">
                  <a16:creationId xmlns:a16="http://schemas.microsoft.com/office/drawing/2014/main" id="{DA4726AD-1428-D301-9364-AA843B6E1198}"/>
                </a:ext>
              </a:extLst>
            </p:cNvPr>
            <p:cNvSpPr/>
            <p:nvPr/>
          </p:nvSpPr>
          <p:spPr>
            <a:xfrm>
              <a:off x="1016942" y="2640010"/>
              <a:ext cx="6353032" cy="3612294"/>
            </a:xfrm>
            <a:prstGeom prst="irregularSeal1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B23DFD-6CE2-D83A-2DF9-7D70AE7205F4}"/>
                </a:ext>
              </a:extLst>
            </p:cNvPr>
            <p:cNvSpPr txBox="1"/>
            <p:nvPr/>
          </p:nvSpPr>
          <p:spPr>
            <a:xfrm rot="19745">
              <a:off x="2147560" y="3770885"/>
              <a:ext cx="39992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4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compressible Navier–Stokes </a:t>
              </a:r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that both </a:t>
              </a:r>
              <a:r>
                <a:rPr lang="en-GB" sz="24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conserve energy </a:t>
              </a:r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and</a:t>
              </a:r>
              <a:r>
                <a:rPr lang="en-GB" sz="24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dissipate entropy</a:t>
              </a:r>
              <a:r>
                <a:rPr lang="en-GB" sz="24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!</a:t>
              </a:r>
              <a:endParaRPr lang="en-GB" sz="2400" b="1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A48A16-C1D0-E274-D119-EE669456C9D0}"/>
              </a:ext>
            </a:extLst>
          </p:cNvPr>
          <p:cNvGrpSpPr/>
          <p:nvPr/>
        </p:nvGrpSpPr>
        <p:grpSpPr>
          <a:xfrm>
            <a:off x="7265786" y="3139440"/>
            <a:ext cx="6019865" cy="3579133"/>
            <a:chOff x="7265786" y="3139440"/>
            <a:chExt cx="6019865" cy="35791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31A0FA-E84D-6553-90D2-5C25BDC4A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5786" y="4650652"/>
              <a:ext cx="4677527" cy="2067921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E1ABA08-FFE2-1C04-770E-FA999655B685}"/>
                </a:ext>
              </a:extLst>
            </p:cNvPr>
            <p:cNvSpPr/>
            <p:nvPr/>
          </p:nvSpPr>
          <p:spPr>
            <a:xfrm>
              <a:off x="10692817" y="3139440"/>
              <a:ext cx="2592834" cy="3043018"/>
            </a:xfrm>
            <a:prstGeom prst="arc">
              <a:avLst>
                <a:gd name="adj1" fmla="val 9510434"/>
                <a:gd name="adj2" fmla="val 11788438"/>
              </a:avLst>
            </a:prstGeom>
            <a:ln w="381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88D94E-1633-126B-291A-796F97733284}"/>
              </a:ext>
            </a:extLst>
          </p:cNvPr>
          <p:cNvGrpSpPr/>
          <p:nvPr/>
        </p:nvGrpSpPr>
        <p:grpSpPr>
          <a:xfrm>
            <a:off x="3044318" y="2961271"/>
            <a:ext cx="5477370" cy="2115175"/>
            <a:chOff x="3044318" y="2961271"/>
            <a:chExt cx="5477370" cy="21151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16B885-C663-118F-BA45-E13DD5D7D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4318" y="3015846"/>
              <a:ext cx="4666548" cy="2060600"/>
            </a:xfrm>
            <a:prstGeom prst="rect">
              <a:avLst/>
            </a:prstGeom>
          </p:spPr>
        </p:pic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8B18FF11-B742-E102-FF00-682BF7033A31}"/>
                </a:ext>
              </a:extLst>
            </p:cNvPr>
            <p:cNvSpPr/>
            <p:nvPr/>
          </p:nvSpPr>
          <p:spPr>
            <a:xfrm>
              <a:off x="7020180" y="2961271"/>
              <a:ext cx="1501508" cy="1404978"/>
            </a:xfrm>
            <a:prstGeom prst="arc">
              <a:avLst>
                <a:gd name="adj1" fmla="val 922897"/>
                <a:gd name="adj2" fmla="val 5271713"/>
              </a:avLst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compressible_ns">
            <a:hlinkClick r:id="" action="ppaction://media"/>
            <a:extLst>
              <a:ext uri="{FF2B5EF4-FFF2-40B4-BE49-F238E27FC236}">
                <a16:creationId xmlns:a16="http://schemas.microsoft.com/office/drawing/2014/main" id="{A42EE326-337B-5147-FC81-F676FB944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8687" y="3765589"/>
            <a:ext cx="2986882" cy="299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D9D5-516F-9A51-0B27-78AE53A82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62E34C-4DCE-9EA6-206B-A0D4B1B9AF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CEAC7B-F38C-BAA7-EB41-8B6413C065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EFFD5-907F-5810-F059-3910FFCF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4. RHS MODIFICATION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DA7E75CA-AF83-B6EE-D1FD-6BDDA0A137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A02C6E2B-B666-BDD1-33AE-7A0B6EC264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C617C2C-BF0D-E6AA-B552-992FCD3CAC25}"/>
              </a:ext>
            </a:extLst>
          </p:cNvPr>
          <p:cNvGrpSpPr/>
          <p:nvPr/>
        </p:nvGrpSpPr>
        <p:grpSpPr>
          <a:xfrm>
            <a:off x="7924923" y="1314952"/>
            <a:ext cx="3420560" cy="3375009"/>
            <a:chOff x="1108750" y="1344008"/>
            <a:chExt cx="3420560" cy="337500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3525B6-E192-2694-32C8-A9A1266DE679}"/>
                </a:ext>
              </a:extLst>
            </p:cNvPr>
            <p:cNvGrpSpPr/>
            <p:nvPr/>
          </p:nvGrpSpPr>
          <p:grpSpPr>
            <a:xfrm>
              <a:off x="1108750" y="1344008"/>
              <a:ext cx="3420560" cy="3375009"/>
              <a:chOff x="1108750" y="1344008"/>
              <a:chExt cx="3420560" cy="337500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17A3B9-6B30-F8FD-7705-821A2876AE13}"/>
                  </a:ext>
                </a:extLst>
              </p:cNvPr>
              <p:cNvSpPr/>
              <p:nvPr/>
            </p:nvSpPr>
            <p:spPr>
              <a:xfrm flipV="1">
                <a:off x="1108750" y="1955515"/>
                <a:ext cx="3420557" cy="37105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3CF7E69D-0124-1FC9-2C88-58632451E072}"/>
                  </a:ext>
                </a:extLst>
              </p:cNvPr>
              <p:cNvSpPr/>
              <p:nvPr/>
            </p:nvSpPr>
            <p:spPr>
              <a:xfrm>
                <a:off x="1108753" y="1344008"/>
                <a:ext cx="342055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Modify the RHS of the original equation</a:t>
                </a:r>
                <a:endPara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A94F8244-DB50-A43A-2552-D67A77AB94D1}"/>
                  </a:ext>
                </a:extLst>
              </p:cNvPr>
              <p:cNvSpPr/>
              <p:nvPr/>
            </p:nvSpPr>
            <p:spPr>
              <a:xfrm rot="10800000">
                <a:off x="1108750" y="4107506"/>
                <a:ext cx="3420553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F460B2-8F87-2898-DDB4-9D235A4E5AB3}"/>
                  </a:ext>
                </a:extLst>
              </p:cNvPr>
              <p:cNvSpPr/>
              <p:nvPr/>
            </p:nvSpPr>
            <p:spPr>
              <a:xfrm>
                <a:off x="1108751" y="2326572"/>
                <a:ext cx="3420556" cy="1938991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D09B1-2C10-E156-15BD-06270A961FA7}"/>
                </a:ext>
              </a:extLst>
            </p:cNvPr>
            <p:cNvSpPr txBox="1"/>
            <p:nvPr/>
          </p:nvSpPr>
          <p:spPr>
            <a:xfrm>
              <a:off x="1213798" y="2423545"/>
              <a:ext cx="32270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Introduce the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AVs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into the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RHS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of our original equation, in a way that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reproduces the desired structures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29424A-DF9E-82B0-7C30-13E3255C116D}"/>
              </a:ext>
            </a:extLst>
          </p:cNvPr>
          <p:cNvGrpSpPr/>
          <p:nvPr/>
        </p:nvGrpSpPr>
        <p:grpSpPr>
          <a:xfrm>
            <a:off x="846517" y="1314952"/>
            <a:ext cx="6808023" cy="3374859"/>
            <a:chOff x="3293805" y="2791356"/>
            <a:chExt cx="7222021" cy="33748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E5A73-0DEA-C972-4C8D-EF019ADB0246}"/>
                </a:ext>
              </a:extLst>
            </p:cNvPr>
            <p:cNvGrpSpPr/>
            <p:nvPr/>
          </p:nvGrpSpPr>
          <p:grpSpPr>
            <a:xfrm>
              <a:off x="3293805" y="2791356"/>
              <a:ext cx="7222021" cy="3374859"/>
              <a:chOff x="3455188" y="3877506"/>
              <a:chExt cx="6806094" cy="3374859"/>
            </a:xfrm>
          </p:grpSpPr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9DB2D222-4A41-1DF0-4103-71C1D8340586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80609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rgbClr val="F2CCCC"/>
                    </a:solidFill>
                    <a:latin typeface="Palatino Linotype" panose="02040502050505030304" pitchFamily="18" charset="0"/>
                  </a:rPr>
                  <a:t>Energy-conserving </a:t>
                </a:r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discretisation</a:t>
                </a:r>
                <a:endParaRPr lang="en-GB" sz="2400" b="1" dirty="0">
                  <a:solidFill>
                    <a:srgbClr val="FFFFFF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ACEE3DA1-E231-4C3D-E6C4-73A9662ECE47}"/>
                  </a:ext>
                </a:extLst>
              </p:cNvPr>
              <p:cNvSpPr/>
              <p:nvPr/>
            </p:nvSpPr>
            <p:spPr>
              <a:xfrm rot="10800000">
                <a:off x="3455188" y="6640854"/>
                <a:ext cx="6806090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5FD062-43EA-3813-9FE3-98ACCFADAF5D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806092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D0EA30-9043-B020-A1C3-E639E3DC5885}"/>
                    </a:ext>
                  </a:extLst>
                </p:cNvPr>
                <p:cNvSpPr txBox="1"/>
                <p:nvPr/>
              </p:nvSpPr>
              <p:spPr>
                <a:xfrm>
                  <a:off x="3381428" y="3457017"/>
                  <a:ext cx="6996633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D0EA30-9043-B020-A1C3-E639E3DC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8" y="3457017"/>
                  <a:ext cx="6996633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38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02859-7DA6-E5C6-0308-99C7F85BAE75}"/>
              </a:ext>
            </a:extLst>
          </p:cNvPr>
          <p:cNvGrpSpPr/>
          <p:nvPr/>
        </p:nvGrpSpPr>
        <p:grpSpPr>
          <a:xfrm>
            <a:off x="1133699" y="4845273"/>
            <a:ext cx="10211776" cy="989754"/>
            <a:chOff x="1133699" y="4845273"/>
            <a:chExt cx="10211776" cy="9897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0A895A-1DAB-37BF-8EE5-70AB3235121A}"/>
                </a:ext>
              </a:extLst>
            </p:cNvPr>
            <p:cNvGrpSpPr/>
            <p:nvPr/>
          </p:nvGrpSpPr>
          <p:grpSpPr>
            <a:xfrm>
              <a:off x="1133699" y="4845273"/>
              <a:ext cx="6233654" cy="989754"/>
              <a:chOff x="2979172" y="4845273"/>
              <a:chExt cx="6233654" cy="989754"/>
            </a:xfrm>
          </p:grpSpPr>
          <p:sp>
            <p:nvSpPr>
              <p:cNvPr id="19" name="Scroll: Horizontal 18">
                <a:extLst>
                  <a:ext uri="{FF2B5EF4-FFF2-40B4-BE49-F238E27FC236}">
                    <a16:creationId xmlns:a16="http://schemas.microsoft.com/office/drawing/2014/main" id="{4EC34928-9FA8-178D-CFDF-8062DD7C1CA4}"/>
                  </a:ext>
                </a:extLst>
              </p:cNvPr>
              <p:cNvSpPr/>
              <p:nvPr/>
            </p:nvSpPr>
            <p:spPr>
              <a:xfrm>
                <a:off x="2979174" y="4845273"/>
                <a:ext cx="6233652" cy="989754"/>
              </a:xfrm>
              <a:prstGeom prst="horizontalScroll">
                <a:avLst/>
              </a:prstGeom>
              <a:solidFill>
                <a:srgbClr val="CCD3DA"/>
              </a:solidFill>
              <a:ln w="28575">
                <a:solidFill>
                  <a:srgbClr val="0021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AC6C54E-54AA-8FB5-62A2-BD32DC38F5F0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172" y="5136458"/>
                    <a:ext cx="623365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AC6C54E-54AA-8FB5-62A2-BD32DC38F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9172" y="5136458"/>
                    <a:ext cx="62336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00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E5CABB-7EE5-5439-8C6C-C84DA77417B2}"/>
                </a:ext>
              </a:extLst>
            </p:cNvPr>
            <p:cNvGrpSpPr/>
            <p:nvPr/>
          </p:nvGrpSpPr>
          <p:grpSpPr>
            <a:xfrm>
              <a:off x="6823587" y="4959194"/>
              <a:ext cx="4521888" cy="691471"/>
              <a:chOff x="6823587" y="4959194"/>
              <a:chExt cx="4521888" cy="6914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5C808A3-8101-65DE-DE6D-2B4462C16643}"/>
                      </a:ext>
                    </a:extLst>
                  </p:cNvPr>
                  <p:cNvSpPr txBox="1"/>
                  <p:nvPr/>
                </p:nvSpPr>
                <p:spPr>
                  <a:xfrm>
                    <a:off x="7924923" y="4959194"/>
                    <a:ext cx="3420552" cy="6914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GB" sz="24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5C808A3-8101-65DE-DE6D-2B4462C166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4923" y="4959194"/>
                    <a:ext cx="3420552" cy="69147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6D7B3BF-23E0-42CD-5689-C86C861FE1AB}"/>
                  </a:ext>
                </a:extLst>
              </p:cNvPr>
              <p:cNvCxnSpPr/>
              <p:nvPr/>
            </p:nvCxnSpPr>
            <p:spPr>
              <a:xfrm flipH="1">
                <a:off x="6823587" y="5348749"/>
                <a:ext cx="1307691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7756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F6C2A-CACA-2012-B313-6DC1D3420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52D9091-224F-D1D8-2E9A-4DA9AF59B3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CD762-7769-C1A0-74F7-D1B1660818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651D3-CA5D-80A3-C00F-F0CABEEA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4. RHS MODIFICATION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017327A2-3108-9484-1A56-9B2F765986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A7D1B9B2-3DD2-3BEC-2F29-2967A0B556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8FB34CE-5E1A-9280-2736-9E48E52AA76E}"/>
              </a:ext>
            </a:extLst>
          </p:cNvPr>
          <p:cNvGrpSpPr/>
          <p:nvPr/>
        </p:nvGrpSpPr>
        <p:grpSpPr>
          <a:xfrm>
            <a:off x="7924923" y="1314952"/>
            <a:ext cx="3420560" cy="3375009"/>
            <a:chOff x="1108750" y="1344008"/>
            <a:chExt cx="3420560" cy="337500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99BD2EC-01FA-982C-B667-D9596E0EB61F}"/>
                </a:ext>
              </a:extLst>
            </p:cNvPr>
            <p:cNvGrpSpPr/>
            <p:nvPr/>
          </p:nvGrpSpPr>
          <p:grpSpPr>
            <a:xfrm>
              <a:off x="1108750" y="1344008"/>
              <a:ext cx="3420560" cy="3375009"/>
              <a:chOff x="1108750" y="1344008"/>
              <a:chExt cx="3420560" cy="337500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71FFC09-4633-6580-1351-99C97ADED69C}"/>
                  </a:ext>
                </a:extLst>
              </p:cNvPr>
              <p:cNvSpPr/>
              <p:nvPr/>
            </p:nvSpPr>
            <p:spPr>
              <a:xfrm flipV="1">
                <a:off x="1108750" y="1955515"/>
                <a:ext cx="3420557" cy="37105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7024BDCC-0FF7-F383-840B-2D9E5893B25A}"/>
                  </a:ext>
                </a:extLst>
              </p:cNvPr>
              <p:cNvSpPr/>
              <p:nvPr/>
            </p:nvSpPr>
            <p:spPr>
              <a:xfrm>
                <a:off x="1108753" y="1344008"/>
                <a:ext cx="342055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Modify the RHS of the original equation</a:t>
                </a:r>
                <a:endPara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5F5C114A-D79D-1647-BF81-19FE70BADF4C}"/>
                  </a:ext>
                </a:extLst>
              </p:cNvPr>
              <p:cNvSpPr/>
              <p:nvPr/>
            </p:nvSpPr>
            <p:spPr>
              <a:xfrm rot="10800000">
                <a:off x="1108750" y="4107506"/>
                <a:ext cx="3420553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FB7E85-3F27-6AB0-E997-D66EAF19E746}"/>
                  </a:ext>
                </a:extLst>
              </p:cNvPr>
              <p:cNvSpPr/>
              <p:nvPr/>
            </p:nvSpPr>
            <p:spPr>
              <a:xfrm>
                <a:off x="1108751" y="2326572"/>
                <a:ext cx="3420556" cy="1938991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DCCE60-972F-56E9-F5C8-DDBEA3882C72}"/>
                </a:ext>
              </a:extLst>
            </p:cNvPr>
            <p:cNvSpPr txBox="1"/>
            <p:nvPr/>
          </p:nvSpPr>
          <p:spPr>
            <a:xfrm>
              <a:off x="1213798" y="2423545"/>
              <a:ext cx="32270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Introduce the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AVs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into the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RHS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of our original equation, in a way that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reproduces the desired structures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1C8A7-B82E-D5FF-3ED1-119CB837E874}"/>
              </a:ext>
            </a:extLst>
          </p:cNvPr>
          <p:cNvGrpSpPr/>
          <p:nvPr/>
        </p:nvGrpSpPr>
        <p:grpSpPr>
          <a:xfrm>
            <a:off x="846517" y="1314952"/>
            <a:ext cx="6808023" cy="3374859"/>
            <a:chOff x="3293805" y="2791356"/>
            <a:chExt cx="7222021" cy="33748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5FBF8E-F150-33B9-677E-C67D10ADDBE2}"/>
                </a:ext>
              </a:extLst>
            </p:cNvPr>
            <p:cNvGrpSpPr/>
            <p:nvPr/>
          </p:nvGrpSpPr>
          <p:grpSpPr>
            <a:xfrm>
              <a:off x="3293805" y="2791356"/>
              <a:ext cx="7222021" cy="3374859"/>
              <a:chOff x="3455188" y="3877506"/>
              <a:chExt cx="6806094" cy="3374859"/>
            </a:xfrm>
          </p:grpSpPr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466D6449-885E-ACD8-0381-4CAE8524720C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80609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rgbClr val="F2CCCC"/>
                    </a:solidFill>
                    <a:latin typeface="Palatino Linotype" panose="02040502050505030304" pitchFamily="18" charset="0"/>
                  </a:rPr>
                  <a:t>Energy-conserving </a:t>
                </a:r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discretisation</a:t>
                </a:r>
                <a:endParaRPr lang="en-GB" sz="2400" b="1" dirty="0">
                  <a:solidFill>
                    <a:srgbClr val="FFFFFF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315AF608-DD13-C7A8-4173-93EE0AA3CD97}"/>
                  </a:ext>
                </a:extLst>
              </p:cNvPr>
              <p:cNvSpPr/>
              <p:nvPr/>
            </p:nvSpPr>
            <p:spPr>
              <a:xfrm rot="10800000">
                <a:off x="3455188" y="6640854"/>
                <a:ext cx="6806090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734AFA-797C-0D48-9160-C7B750204DB5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806092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1BDE36A-09A5-5AA6-8453-574D9DE0BA0F}"/>
                    </a:ext>
                  </a:extLst>
                </p:cNvPr>
                <p:cNvSpPr txBox="1"/>
                <p:nvPr/>
              </p:nvSpPr>
              <p:spPr>
                <a:xfrm>
                  <a:off x="3381428" y="3457017"/>
                  <a:ext cx="6996633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1BDE36A-09A5-5AA6-8453-574D9DE0B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8" y="3457017"/>
                  <a:ext cx="6996633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38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D58609-EFFB-D10B-1A1B-3082C596BB03}"/>
                  </a:ext>
                </a:extLst>
              </p:cNvPr>
              <p:cNvSpPr txBox="1"/>
              <p:nvPr/>
            </p:nvSpPr>
            <p:spPr>
              <a:xfrm>
                <a:off x="471948" y="4910349"/>
                <a:ext cx="11248104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D58609-EFFB-D10B-1A1B-3082C596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10349"/>
                <a:ext cx="11248104" cy="871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728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8711-D242-3AC5-FC7A-AE658249E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2350A36-F09B-25F0-061B-1F326E69AF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B2AD0-2381-9FB8-4960-D6AECE8447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F86CD-3628-E929-18DF-0D91130D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4. RHS MODIFICATION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448D1788-13F8-C76A-1C4A-0953BAA656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6F22E3C3-F3A9-4491-22AE-925D6D653E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12C79E6-0604-F648-D06F-259034AED7D9}"/>
              </a:ext>
            </a:extLst>
          </p:cNvPr>
          <p:cNvGrpSpPr/>
          <p:nvPr/>
        </p:nvGrpSpPr>
        <p:grpSpPr>
          <a:xfrm>
            <a:off x="7924923" y="1314952"/>
            <a:ext cx="3420560" cy="3375009"/>
            <a:chOff x="1108750" y="1344008"/>
            <a:chExt cx="3420560" cy="337500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709F498-57D2-CEFD-FF04-61084BB53429}"/>
                </a:ext>
              </a:extLst>
            </p:cNvPr>
            <p:cNvGrpSpPr/>
            <p:nvPr/>
          </p:nvGrpSpPr>
          <p:grpSpPr>
            <a:xfrm>
              <a:off x="1108750" y="1344008"/>
              <a:ext cx="3420560" cy="3375009"/>
              <a:chOff x="1108750" y="1344008"/>
              <a:chExt cx="3420560" cy="337500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52465E-D81E-EC95-52AF-FBE6FA319EBD}"/>
                  </a:ext>
                </a:extLst>
              </p:cNvPr>
              <p:cNvSpPr/>
              <p:nvPr/>
            </p:nvSpPr>
            <p:spPr>
              <a:xfrm flipV="1">
                <a:off x="1108750" y="1955515"/>
                <a:ext cx="3420557" cy="37105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9BA18E4B-88A6-FCA2-204E-578175294530}"/>
                  </a:ext>
                </a:extLst>
              </p:cNvPr>
              <p:cNvSpPr/>
              <p:nvPr/>
            </p:nvSpPr>
            <p:spPr>
              <a:xfrm>
                <a:off x="1108753" y="1344008"/>
                <a:ext cx="3420557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C. </a:t>
                </a:r>
                <a:r>
                  <a:rPr lang="en-GB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Modify the RHS of the original equation</a:t>
                </a:r>
                <a:endParaRPr lang="en-GB" sz="2400" b="1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E20950B8-5584-1414-0036-3F78D0E62ADA}"/>
                  </a:ext>
                </a:extLst>
              </p:cNvPr>
              <p:cNvSpPr/>
              <p:nvPr/>
            </p:nvSpPr>
            <p:spPr>
              <a:xfrm rot="10800000">
                <a:off x="1108750" y="4107506"/>
                <a:ext cx="3420553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17FB65-1878-1747-FC11-993843CF0BBB}"/>
                  </a:ext>
                </a:extLst>
              </p:cNvPr>
              <p:cNvSpPr/>
              <p:nvPr/>
            </p:nvSpPr>
            <p:spPr>
              <a:xfrm>
                <a:off x="1108751" y="2326572"/>
                <a:ext cx="3420556" cy="1938991"/>
              </a:xfrm>
              <a:prstGeom prst="rect">
                <a:avLst/>
              </a:prstGeom>
              <a:solidFill>
                <a:srgbClr val="E2D6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B25818-DAE8-358A-5CFA-2D111A2D47EE}"/>
                </a:ext>
              </a:extLst>
            </p:cNvPr>
            <p:cNvSpPr txBox="1"/>
            <p:nvPr/>
          </p:nvSpPr>
          <p:spPr>
            <a:xfrm>
              <a:off x="1213798" y="2423545"/>
              <a:ext cx="32270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Introduce the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AVs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into the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RHS </a:t>
              </a:r>
              <a:r>
                <a:rPr lang="en-GB" sz="2400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of our original equation, in a way that </a:t>
              </a:r>
              <a:r>
                <a:rPr lang="en-GB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reproduces the desired structures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B4772EC-DE23-9B3E-A98D-DF6EDD380BEB}"/>
              </a:ext>
            </a:extLst>
          </p:cNvPr>
          <p:cNvGrpSpPr/>
          <p:nvPr/>
        </p:nvGrpSpPr>
        <p:grpSpPr>
          <a:xfrm>
            <a:off x="846517" y="1314952"/>
            <a:ext cx="6808023" cy="3374859"/>
            <a:chOff x="3293805" y="2791356"/>
            <a:chExt cx="7222021" cy="33748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726D9F-176B-58D1-C327-C304565BD67E}"/>
                </a:ext>
              </a:extLst>
            </p:cNvPr>
            <p:cNvGrpSpPr/>
            <p:nvPr/>
          </p:nvGrpSpPr>
          <p:grpSpPr>
            <a:xfrm>
              <a:off x="3293805" y="2791356"/>
              <a:ext cx="7222021" cy="3374859"/>
              <a:chOff x="3455188" y="3877506"/>
              <a:chExt cx="6806094" cy="3374859"/>
            </a:xfrm>
          </p:grpSpPr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1C3114C1-E53A-8270-6F5D-9B565205A5F1}"/>
                  </a:ext>
                </a:extLst>
              </p:cNvPr>
              <p:cNvSpPr/>
              <p:nvPr/>
            </p:nvSpPr>
            <p:spPr>
              <a:xfrm>
                <a:off x="3455191" y="3877506"/>
                <a:ext cx="6806091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rgbClr val="F2CCCC"/>
                    </a:solidFill>
                    <a:latin typeface="Palatino Linotype" panose="02040502050505030304" pitchFamily="18" charset="0"/>
                  </a:rPr>
                  <a:t>Energy-conserving </a:t>
                </a:r>
                <a:r>
                  <a:rPr lang="en-GB" sz="2400" dirty="0">
                    <a:solidFill>
                      <a:srgbClr val="FFFFFF"/>
                    </a:solidFill>
                    <a:latin typeface="Palatino Linotype" panose="02040502050505030304" pitchFamily="18" charset="0"/>
                  </a:rPr>
                  <a:t>discretisation</a:t>
                </a:r>
                <a:endParaRPr lang="en-GB" sz="2400" b="1" dirty="0">
                  <a:solidFill>
                    <a:srgbClr val="FFFFFF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D63881C0-BD47-9139-ED2D-727036C549E0}"/>
                  </a:ext>
                </a:extLst>
              </p:cNvPr>
              <p:cNvSpPr/>
              <p:nvPr/>
            </p:nvSpPr>
            <p:spPr>
              <a:xfrm rot="10800000">
                <a:off x="3455188" y="6640854"/>
                <a:ext cx="6806090" cy="611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24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D6892-B8BE-AA1E-B65E-33D208F78D96}"/>
                  </a:ext>
                </a:extLst>
              </p:cNvPr>
              <p:cNvSpPr/>
              <p:nvPr/>
            </p:nvSpPr>
            <p:spPr>
              <a:xfrm>
                <a:off x="3455188" y="4489015"/>
                <a:ext cx="6806092" cy="2388140"/>
              </a:xfrm>
              <a:prstGeom prst="rect">
                <a:avLst/>
              </a:prstGeom>
              <a:solidFill>
                <a:srgbClr val="CCD3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FF8704D-5E64-87F3-13AC-7A11BD63F840}"/>
                    </a:ext>
                  </a:extLst>
                </p:cNvPr>
                <p:cNvSpPr txBox="1"/>
                <p:nvPr/>
              </p:nvSpPr>
              <p:spPr>
                <a:xfrm>
                  <a:off x="3381428" y="3457017"/>
                  <a:ext cx="6996633" cy="2596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Find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, </a:t>
                  </a:r>
                  <a:r>
                    <a:rPr lang="en-GB" sz="2400" dirty="0" err="1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s.t.</a:t>
                  </a:r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GB" sz="2400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a:rPr lang="en-GB" sz="2400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</a:rPr>
                          <m:t>,          </m:t>
                        </m:r>
                      </m:oMath>
                    </m:oMathPara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  <a:p>
                  <a:r>
                    <a:rPr lang="en-GB" sz="2400" dirty="0">
                      <a:solidFill>
                        <a:srgbClr val="002147"/>
                      </a:solidFill>
                      <a:latin typeface="Palatino Linotype" panose="02040502050505030304" pitchFamily="18" charset="0"/>
                    </a:rPr>
                    <a:t>for all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GB" sz="2400" dirty="0">
                      <a:solidFill>
                        <a:srgbClr val="002147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𝕏</m:t>
                          </m:r>
                        </m:e>
                      </m:acc>
                    </m:oMath>
                  </a14:m>
                  <a:endParaRPr lang="en-GB" sz="2400" dirty="0">
                    <a:solidFill>
                      <a:srgbClr val="002147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FF8704D-5E64-87F3-13AC-7A11BD63F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28" y="3457017"/>
                  <a:ext cx="6996633" cy="2596737"/>
                </a:xfrm>
                <a:prstGeom prst="rect">
                  <a:avLst/>
                </a:prstGeom>
                <a:blipFill>
                  <a:blip r:embed="rId4"/>
                  <a:stretch>
                    <a:fillRect l="-1386" t="-1408" b="-44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B54918-D061-09B6-26D5-EFE8E0798AA0}"/>
                  </a:ext>
                </a:extLst>
              </p:cNvPr>
              <p:cNvSpPr txBox="1"/>
              <p:nvPr/>
            </p:nvSpPr>
            <p:spPr>
              <a:xfrm>
                <a:off x="471948" y="4910349"/>
                <a:ext cx="11248104" cy="871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GB" sz="2400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GB" sz="2400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i="1" dirty="0">
                  <a:solidFill>
                    <a:srgbClr val="002147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B54918-D061-09B6-26D5-EFE8E0798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4910349"/>
                <a:ext cx="11248104" cy="871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475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0B4EC-F4BA-F95B-9043-9239AD4B5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=0 (alt)">
            <a:hlinkClick r:id="" action="ppaction://media"/>
            <a:extLst>
              <a:ext uri="{FF2B5EF4-FFF2-40B4-BE49-F238E27FC236}">
                <a16:creationId xmlns:a16="http://schemas.microsoft.com/office/drawing/2014/main" id="{9F3628F4-1FD7-586A-9869-540C648D45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66465" t="11850" r="9881" b="10800"/>
          <a:stretch/>
        </p:blipFill>
        <p:spPr>
          <a:xfrm>
            <a:off x="8055969" y="1430767"/>
            <a:ext cx="3557705" cy="4154835"/>
          </a:xfrm>
          <a:prstGeom prst="rect">
            <a:avLst/>
          </a:prstGeom>
        </p:spPr>
      </p:pic>
      <p:pic>
        <p:nvPicPr>
          <p:cNvPr id="20" name="t=0">
            <a:hlinkClick r:id="" action="ppaction://media"/>
            <a:extLst>
              <a:ext uri="{FF2B5EF4-FFF2-40B4-BE49-F238E27FC236}">
                <a16:creationId xmlns:a16="http://schemas.microsoft.com/office/drawing/2014/main" id="{78D5DDEB-80CE-5434-CD54-B26EC0F91B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12466" t="11849" r="40374" b="10701"/>
          <a:stretch/>
        </p:blipFill>
        <p:spPr>
          <a:xfrm>
            <a:off x="578320" y="1430767"/>
            <a:ext cx="7083874" cy="4154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84D1DF-1AEF-DD33-8C58-7E6DB92CCE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969D2A-BF4E-E52D-4392-5FFB9456A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A567B-37EA-A574-6351-B7BA9AC4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4. RHS MODIFICATION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67AB11D4-D6C3-3D50-222A-B4D28C2C23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25886470-B590-BE11-6BB2-CE5C31DD69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8F6510-5C1F-66FF-8674-B885310DC222}"/>
              </a:ext>
            </a:extLst>
          </p:cNvPr>
          <p:cNvSpPr txBox="1"/>
          <p:nvPr/>
        </p:nvSpPr>
        <p:spPr>
          <a:xfrm>
            <a:off x="9072880" y="4670028"/>
            <a:ext cx="15238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104A83-58AA-1A8B-8692-7094AA3CCC86}"/>
                  </a:ext>
                </a:extLst>
              </p:cNvPr>
              <p:cNvSpPr txBox="1"/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3600" dirty="0">
                  <a:solidFill>
                    <a:srgbClr val="002147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104A83-58AA-1A8B-8692-7094AA3C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15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EB657-577F-7F7F-5139-0731B8F8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=19500">
            <a:hlinkClick r:id="" action="ppaction://media"/>
            <a:extLst>
              <a:ext uri="{FF2B5EF4-FFF2-40B4-BE49-F238E27FC236}">
                <a16:creationId xmlns:a16="http://schemas.microsoft.com/office/drawing/2014/main" id="{AB46492B-439F-0E34-4FB6-BCDB04E28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2464" t="11850" r="40375" b="10700"/>
          <a:stretch/>
        </p:blipFill>
        <p:spPr>
          <a:xfrm>
            <a:off x="578320" y="1425416"/>
            <a:ext cx="7092992" cy="4160184"/>
          </a:xfrm>
          <a:prstGeom prst="rect">
            <a:avLst/>
          </a:prstGeom>
        </p:spPr>
      </p:pic>
      <p:pic>
        <p:nvPicPr>
          <p:cNvPr id="10" name="t=19500">
            <a:hlinkClick r:id="" action="ppaction://media"/>
            <a:extLst>
              <a:ext uri="{FF2B5EF4-FFF2-40B4-BE49-F238E27FC236}">
                <a16:creationId xmlns:a16="http://schemas.microsoft.com/office/drawing/2014/main" id="{D3250E18-E221-A7D9-B64A-355121B0A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6464" t="11850" r="9881" b="10700"/>
          <a:stretch/>
        </p:blipFill>
        <p:spPr>
          <a:xfrm>
            <a:off x="8046847" y="1425416"/>
            <a:ext cx="3566824" cy="41708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803507-DCA8-08BF-CE3F-17CCA4B1D0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4DE17-27B3-4276-0122-3256F03A24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B80E-8434-FF4C-B8CD-DAE77792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11460481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2. EXAMPLE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(BBM)</a:t>
            </a:r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rade Gothic Next Cond" panose="020B0506040303020004" pitchFamily="34" charset="0"/>
              </a:rPr>
              <a:t>| 4. RHS MODIFICATION</a:t>
            </a:r>
            <a:endParaRPr lang="en-GB" sz="3600" i="1" dirty="0">
              <a:solidFill>
                <a:srgbClr val="F2CCCC"/>
              </a:solidFill>
              <a:latin typeface="Trade Gothic Next HvyCd" panose="020B0906040303020004" pitchFamily="34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EA141137-DA68-8C81-6B48-9FADC4DCB6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pic>
        <p:nvPicPr>
          <p:cNvPr id="3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0E3E392B-D75C-AE5F-10A5-2B25999A8D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E99496-6F18-2B3C-CD55-B78F50F299B8}"/>
              </a:ext>
            </a:extLst>
          </p:cNvPr>
          <p:cNvSpPr txBox="1"/>
          <p:nvPr/>
        </p:nvSpPr>
        <p:spPr>
          <a:xfrm>
            <a:off x="9072880" y="4670028"/>
            <a:ext cx="15238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E47D80-4691-87AC-96D5-38F950D0CA49}"/>
                  </a:ext>
                </a:extLst>
              </p:cNvPr>
              <p:cNvSpPr txBox="1"/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3600" dirty="0">
                  <a:solidFill>
                    <a:srgbClr val="002147"/>
                  </a:solidFill>
                  <a:latin typeface="Trade Gothic Next Cond" panose="020B05060403030200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E47D80-4691-87AC-96D5-38F950D0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60" y="4670028"/>
                <a:ext cx="156071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>
            <a:extLst>
              <a:ext uri="{FF2B5EF4-FFF2-40B4-BE49-F238E27FC236}">
                <a16:creationId xmlns:a16="http://schemas.microsoft.com/office/drawing/2014/main" id="{62081DB6-7DE5-AF6F-3ACD-392D96F1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3704"/>
            <a:ext cx="12192000" cy="87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8511F-53F7-5CBB-1AC8-47B391EFD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65F7A214-EA9A-B1B2-2503-EF3EDAA70D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701AC3-FA41-BB0D-1100-D3C33555AD4A}"/>
              </a:ext>
            </a:extLst>
          </p:cNvPr>
          <p:cNvSpPr txBox="1"/>
          <p:nvPr/>
        </p:nvSpPr>
        <p:spPr>
          <a:xfrm>
            <a:off x="619760" y="3738015"/>
            <a:ext cx="90424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3. FRAMEWORK SUMMARY</a:t>
            </a:r>
            <a:endParaRPr lang="en-GB" sz="3600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E4DF83-2F8F-904E-159D-923DD31520F5}"/>
              </a:ext>
            </a:extLst>
          </p:cNvPr>
          <p:cNvSpPr/>
          <p:nvPr/>
        </p:nvSpPr>
        <p:spPr>
          <a:xfrm>
            <a:off x="1444335" y="1066801"/>
            <a:ext cx="6171807" cy="1572227"/>
          </a:xfrm>
          <a:prstGeom prst="rect">
            <a:avLst/>
          </a:prstGeom>
          <a:solidFill>
            <a:srgbClr val="0021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6D396-C5E1-6DAA-0E87-1754491A4E5F}"/>
              </a:ext>
            </a:extLst>
          </p:cNvPr>
          <p:cNvSpPr/>
          <p:nvPr/>
        </p:nvSpPr>
        <p:spPr>
          <a:xfrm>
            <a:off x="1444335" y="2639027"/>
            <a:ext cx="6996382" cy="625033"/>
          </a:xfrm>
          <a:prstGeom prst="rect">
            <a:avLst/>
          </a:prstGeom>
          <a:solidFill>
            <a:srgbClr val="0021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304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CCC1-6575-F741-8777-A38349B4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0965382-49AE-78C5-EA01-3D43A19D3E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56599-0C39-EC8F-5605-0151F2540F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0F479-8A8B-397C-15F5-CB917052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3. FRAMEWORK SUMMARY</a:t>
            </a:r>
            <a:endParaRPr lang="en-GB" sz="3600" i="1" dirty="0">
              <a:solidFill>
                <a:schemeClr val="bg1"/>
              </a:solidFill>
              <a:latin typeface="Trade Gothic Next Cond" panose="020B0506040303020004" pitchFamily="34" charset="0"/>
            </a:endParaRP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AAD93ED1-3CAC-1EC8-D300-552FDBA773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CEF801A7-6983-25BB-C0A1-93E750F46F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A2903E-A807-78D6-D773-DD45357A8D81}"/>
              </a:ext>
            </a:extLst>
          </p:cNvPr>
          <p:cNvGrpSpPr/>
          <p:nvPr/>
        </p:nvGrpSpPr>
        <p:grpSpPr>
          <a:xfrm>
            <a:off x="2438400" y="1935643"/>
            <a:ext cx="7315200" cy="3145098"/>
            <a:chOff x="240208" y="3108396"/>
            <a:chExt cx="7820064" cy="3145098"/>
          </a:xfrm>
        </p:grpSpPr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398CDF33-D08B-5C3B-E835-FF429E69F3FE}"/>
                </a:ext>
              </a:extLst>
            </p:cNvPr>
            <p:cNvSpPr/>
            <p:nvPr/>
          </p:nvSpPr>
          <p:spPr>
            <a:xfrm>
              <a:off x="240211" y="3108396"/>
              <a:ext cx="782006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latin typeface="Palatino Linotype" panose="02040502050505030304" pitchFamily="18" charset="0"/>
                </a:rPr>
                <a:t>The framework</a:t>
              </a:r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B561CEC2-A23D-3BF8-F323-5EB25732545C}"/>
                </a:ext>
              </a:extLst>
            </p:cNvPr>
            <p:cNvSpPr/>
            <p:nvPr/>
          </p:nvSpPr>
          <p:spPr>
            <a:xfrm rot="10800000">
              <a:off x="240209" y="5641983"/>
              <a:ext cx="7820061" cy="611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D6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9F2717-4A0E-B933-BA3C-AFB6DC6671EF}"/>
                </a:ext>
              </a:extLst>
            </p:cNvPr>
            <p:cNvSpPr/>
            <p:nvPr/>
          </p:nvSpPr>
          <p:spPr>
            <a:xfrm>
              <a:off x="240208" y="3719905"/>
              <a:ext cx="7820064" cy="2216885"/>
            </a:xfrm>
            <a:prstGeom prst="rect">
              <a:avLst/>
            </a:prstGeom>
            <a:solidFill>
              <a:srgbClr val="E2D6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9CD310B-6A96-CA31-6D18-FE9A754A1FD2}"/>
              </a:ext>
            </a:extLst>
          </p:cNvPr>
          <p:cNvSpPr txBox="1"/>
          <p:nvPr/>
        </p:nvSpPr>
        <p:spPr>
          <a:xfrm>
            <a:off x="2631444" y="2628133"/>
            <a:ext cx="6929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Define </a:t>
            </a:r>
            <a:r>
              <a:rPr lang="en-GB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initial CPG </a:t>
            </a: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scheme</a:t>
            </a:r>
            <a:endParaRPr lang="en-GB" sz="2400" i="1" dirty="0">
              <a:solidFill>
                <a:srgbClr val="7030A0"/>
              </a:solidFill>
              <a:latin typeface="Palatino Linotype" panose="02040502050505030304" pitchFamily="18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For each </a:t>
            </a:r>
            <a:r>
              <a:rPr lang="en-GB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structure </a:t>
            </a: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to </a:t>
            </a:r>
            <a:r>
              <a:rPr lang="en-GB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preserve</a:t>
            </a: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, identify certain </a:t>
            </a:r>
            <a:r>
              <a:rPr lang="en-GB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“associated test function”</a:t>
            </a:r>
          </a:p>
          <a:p>
            <a:pPr marL="457200" indent="-457200">
              <a:buFont typeface="+mj-lt"/>
              <a:buAutoNum type="alphaUcPeriod"/>
            </a:pP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For each </a:t>
            </a:r>
            <a:r>
              <a:rPr lang="en-GB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associated test function</a:t>
            </a: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, introduce </a:t>
            </a:r>
            <a:r>
              <a:rPr lang="en-GB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corresponding AV</a:t>
            </a:r>
            <a:endParaRPr lang="en-GB" sz="2400" dirty="0">
              <a:solidFill>
                <a:srgbClr val="7030A0"/>
              </a:solidFill>
              <a:latin typeface="Palatino Linotype" panose="02040502050505030304" pitchFamily="18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Modify </a:t>
            </a:r>
            <a:r>
              <a:rPr lang="en-GB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RHS </a:t>
            </a: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of </a:t>
            </a:r>
            <a:r>
              <a:rPr lang="en-GB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initial</a:t>
            </a:r>
            <a:r>
              <a:rPr lang="en-GB" sz="2400" dirty="0">
                <a:solidFill>
                  <a:srgbClr val="7030A0"/>
                </a:solidFill>
                <a:latin typeface="Palatino Linotype" panose="02040502050505030304" pitchFamily="18" charset="0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417716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32FCA-9C68-9696-DE8D-D3F3825E5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A20D5ADC-0C5C-4F30-5D2B-C87F6D7DFF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690A90-20C6-29CE-9C54-8D2FF3F15988}"/>
              </a:ext>
            </a:extLst>
          </p:cNvPr>
          <p:cNvSpPr txBox="1"/>
          <p:nvPr/>
        </p:nvSpPr>
        <p:spPr>
          <a:xfrm>
            <a:off x="619760" y="3738015"/>
            <a:ext cx="90424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4. APPLICATIONS</a:t>
            </a:r>
          </a:p>
        </p:txBody>
      </p:sp>
    </p:spTree>
    <p:extLst>
      <p:ext uri="{BB962C8B-B14F-4D97-AF65-F5344CB8AC3E}">
        <p14:creationId xmlns:p14="http://schemas.microsoft.com/office/powerpoint/2010/main" val="2281529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DB387-D202-5216-0F1E-4B764588E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082A4A-BCB7-5AFB-E40D-792B2FA507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ADB9E-D7D6-00E8-3152-09F5B79C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4. APPLICATIONS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1C637B13-6839-96EC-7CE4-755DDF2CB3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AFAEA559-645F-E744-907A-868C62E1BC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71C8C2-0B21-D3F8-3322-F1C068B061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A0FA2-2052-3997-E82E-E1C13AC33834}"/>
              </a:ext>
            </a:extLst>
          </p:cNvPr>
          <p:cNvSpPr txBox="1"/>
          <p:nvPr/>
        </p:nvSpPr>
        <p:spPr>
          <a:xfrm>
            <a:off x="0" y="1422814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From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preprint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2513F2-BAAC-7768-A745-544DDFC670F6}"/>
              </a:ext>
            </a:extLst>
          </p:cNvPr>
          <p:cNvGrpSpPr/>
          <p:nvPr/>
        </p:nvGrpSpPr>
        <p:grpSpPr>
          <a:xfrm>
            <a:off x="1165394" y="1879186"/>
            <a:ext cx="3982428" cy="1523510"/>
            <a:chOff x="1832948" y="1968995"/>
            <a:chExt cx="3982428" cy="1523510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9B529F11-1095-255D-8400-739A1090EDF3}"/>
                </a:ext>
              </a:extLst>
            </p:cNvPr>
            <p:cNvSpPr/>
            <p:nvPr/>
          </p:nvSpPr>
          <p:spPr>
            <a:xfrm>
              <a:off x="1832948" y="1968995"/>
              <a:ext cx="3982428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1BBDD5-0D54-3769-E073-DD5054B333EF}"/>
                </a:ext>
              </a:extLst>
            </p:cNvPr>
            <p:cNvSpPr txBox="1"/>
            <p:nvPr/>
          </p:nvSpPr>
          <p:spPr>
            <a:xfrm rot="21579382">
              <a:off x="2107493" y="2323373"/>
              <a:ext cx="3438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conservative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ODEs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that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conserve all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known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invariants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B99B62-FDB1-2954-A3DE-6A6321BD7412}"/>
              </a:ext>
            </a:extLst>
          </p:cNvPr>
          <p:cNvGrpSpPr/>
          <p:nvPr/>
        </p:nvGrpSpPr>
        <p:grpSpPr>
          <a:xfrm>
            <a:off x="5166133" y="1879186"/>
            <a:ext cx="5860472" cy="1523510"/>
            <a:chOff x="893926" y="1968995"/>
            <a:chExt cx="5860472" cy="1523510"/>
          </a:xfrm>
        </p:grpSpPr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22A01F3E-7E60-7CCE-7953-EDFA8DA50D17}"/>
                </a:ext>
              </a:extLst>
            </p:cNvPr>
            <p:cNvSpPr/>
            <p:nvPr/>
          </p:nvSpPr>
          <p:spPr>
            <a:xfrm>
              <a:off x="893926" y="1968995"/>
              <a:ext cx="5860472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138DE7-D930-72EB-EDEA-C3E7A847A05A}"/>
                </a:ext>
              </a:extLst>
            </p:cNvPr>
            <p:cNvSpPr txBox="1"/>
            <p:nvPr/>
          </p:nvSpPr>
          <p:spPr>
            <a:xfrm rot="21579382">
              <a:off x="1548697" y="2323373"/>
              <a:ext cx="45558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compressible Navier–Stokes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that both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conserve energy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and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dissipate entropy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0F89FC1-BDC4-1D7E-A84E-0677B238FFBF}"/>
              </a:ext>
            </a:extLst>
          </p:cNvPr>
          <p:cNvSpPr txBox="1"/>
          <p:nvPr/>
        </p:nvSpPr>
        <p:spPr>
          <a:xfrm>
            <a:off x="0" y="369517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From a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recent submission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with M. He, P. Farrell, K. Hu…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B31E62-49CF-B680-86F6-DC807E341687}"/>
              </a:ext>
            </a:extLst>
          </p:cNvPr>
          <p:cNvGrpSpPr/>
          <p:nvPr/>
        </p:nvGrpSpPr>
        <p:grpSpPr>
          <a:xfrm>
            <a:off x="4556756" y="4146120"/>
            <a:ext cx="3078488" cy="1523510"/>
            <a:chOff x="2284918" y="1968995"/>
            <a:chExt cx="3078488" cy="1523510"/>
          </a:xfrm>
        </p:grpSpPr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0923D38C-681E-0BA1-5361-B560B929F5A0}"/>
                </a:ext>
              </a:extLst>
            </p:cNvPr>
            <p:cNvSpPr/>
            <p:nvPr/>
          </p:nvSpPr>
          <p:spPr>
            <a:xfrm>
              <a:off x="2284918" y="1968995"/>
              <a:ext cx="3078488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1A6AE3-AB4A-9033-71D2-42B13FC249C3}"/>
                </a:ext>
              </a:extLst>
            </p:cNvPr>
            <p:cNvSpPr txBox="1"/>
            <p:nvPr/>
          </p:nvSpPr>
          <p:spPr>
            <a:xfrm rot="21579382">
              <a:off x="2721929" y="2323373"/>
              <a:ext cx="22093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Topology-preserving integrators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MHD</a:t>
              </a:r>
            </a:p>
          </p:txBody>
        </p:sp>
      </p:grpSp>
      <p:pic>
        <p:nvPicPr>
          <p:cNvPr id="13" name="Picture 12" descr="A blue and green swirl&#10;&#10;AI-generated content may be incorrect.">
            <a:extLst>
              <a:ext uri="{FF2B5EF4-FFF2-40B4-BE49-F238E27FC236}">
                <a16:creationId xmlns:a16="http://schemas.microsoft.com/office/drawing/2014/main" id="{E9D400B5-4356-3B21-0501-EE7C94DBE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094" y="3295828"/>
            <a:ext cx="1861643" cy="33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1BCC-9248-2D5F-358A-07349A5DE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FD3FB35-370D-ED80-6440-0F2CAC89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14" y="3473392"/>
            <a:ext cx="11416166" cy="20216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D67D17-C749-CCC0-72C0-853EDB52E0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20" y="3384608"/>
            <a:ext cx="7760533" cy="22436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9C230A-F6C1-F6B5-5F2E-8B8E28C10B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94BB8-5263-90E0-EDC3-55835BDA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4. APPLICATIONS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E28578FE-055C-ADC5-2EFA-E8258780F5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F0AF9F83-383B-0803-EA6E-735E474B11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988050-394B-60AC-DD37-C8E780C9F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949A9-7F6E-7B14-D7A2-58F7BD2A96CC}"/>
              </a:ext>
            </a:extLst>
          </p:cNvPr>
          <p:cNvSpPr txBox="1"/>
          <p:nvPr/>
        </p:nvSpPr>
        <p:spPr>
          <a:xfrm>
            <a:off x="0" y="1193303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From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my thesis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/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ongoing write-ups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6EE33A-F915-C2F8-9FED-FBE95422ED60}"/>
              </a:ext>
            </a:extLst>
          </p:cNvPr>
          <p:cNvGrpSpPr/>
          <p:nvPr/>
        </p:nvGrpSpPr>
        <p:grpSpPr>
          <a:xfrm>
            <a:off x="40603" y="1572338"/>
            <a:ext cx="3982428" cy="1523510"/>
            <a:chOff x="1832948" y="1968995"/>
            <a:chExt cx="3982428" cy="1523510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4BF611A-8ECF-61B5-CB09-69E8DECECCE9}"/>
                </a:ext>
              </a:extLst>
            </p:cNvPr>
            <p:cNvSpPr/>
            <p:nvPr/>
          </p:nvSpPr>
          <p:spPr>
            <a:xfrm>
              <a:off x="1832948" y="1968995"/>
              <a:ext cx="3982428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1CF0D-B168-27F2-BEB8-7E0FE2967437}"/>
                </a:ext>
              </a:extLst>
            </p:cNvPr>
            <p:cNvSpPr txBox="1"/>
            <p:nvPr/>
          </p:nvSpPr>
          <p:spPr>
            <a:xfrm rot="21579382">
              <a:off x="2107493" y="2323373"/>
              <a:ext cx="3438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Energy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and </a:t>
              </a:r>
              <a:r>
                <a:rPr lang="en-GB" sz="2000" b="1" dirty="0" err="1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enstrophy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–stable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2D 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198AE7-5D64-B0F8-2CDD-2C953DBD5905}"/>
              </a:ext>
            </a:extLst>
          </p:cNvPr>
          <p:cNvGrpSpPr/>
          <p:nvPr/>
        </p:nvGrpSpPr>
        <p:grpSpPr>
          <a:xfrm>
            <a:off x="949560" y="2731767"/>
            <a:ext cx="2164514" cy="1275661"/>
            <a:chOff x="9118823" y="3038615"/>
            <a:chExt cx="2164514" cy="12756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D681F4-0EE5-9A6B-A9C7-8E868C198DD1}"/>
                    </a:ext>
                  </a:extLst>
                </p:cNvPr>
                <p:cNvSpPr txBox="1"/>
                <p:nvPr/>
              </p:nvSpPr>
              <p:spPr>
                <a:xfrm>
                  <a:off x="9118823" y="3606390"/>
                  <a:ext cx="216451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Applications in</a:t>
                  </a:r>
                  <a:br>
                    <a:rPr lang="en-GB" sz="2000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</a:br>
                  <a:r>
                    <a:rPr lang="en-GB" sz="2000" b="1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high-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</m:oMath>
                  </a14:m>
                  <a:r>
                    <a:rPr lang="en-GB" sz="2000" b="1" dirty="0">
                      <a:solidFill>
                        <a:srgbClr val="C00000"/>
                      </a:solidFill>
                      <a:latin typeface="Trade Gothic Next Cond" panose="020B0506040303020004" pitchFamily="34" charset="0"/>
                    </a:rPr>
                    <a:t> stabilisation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D681F4-0EE5-9A6B-A9C7-8E868C198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8823" y="3606390"/>
                  <a:ext cx="2164514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972" t="-4310" r="-1408" b="-146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36E7960B-405B-C936-BAC5-461F89F73749}"/>
                </a:ext>
              </a:extLst>
            </p:cNvPr>
            <p:cNvSpPr/>
            <p:nvPr/>
          </p:nvSpPr>
          <p:spPr>
            <a:xfrm rot="10800000" flipH="1" flipV="1">
              <a:off x="9118823" y="3038615"/>
              <a:ext cx="515654" cy="762002"/>
            </a:xfrm>
            <a:prstGeom prst="arc">
              <a:avLst>
                <a:gd name="adj1" fmla="val 5384778"/>
                <a:gd name="adj2" fmla="val 12270246"/>
              </a:avLst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B95E1F-EA77-397C-03CD-E53C87B91A81}"/>
              </a:ext>
            </a:extLst>
          </p:cNvPr>
          <p:cNvGrpSpPr/>
          <p:nvPr/>
        </p:nvGrpSpPr>
        <p:grpSpPr>
          <a:xfrm>
            <a:off x="3055978" y="2397798"/>
            <a:ext cx="4031226" cy="1523510"/>
            <a:chOff x="1659876" y="1968995"/>
            <a:chExt cx="4328572" cy="1523510"/>
          </a:xfrm>
        </p:grpSpPr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1EB8F1FB-B97A-7CD2-C1C7-A33FFCB938B6}"/>
                </a:ext>
              </a:extLst>
            </p:cNvPr>
            <p:cNvSpPr/>
            <p:nvPr/>
          </p:nvSpPr>
          <p:spPr>
            <a:xfrm>
              <a:off x="1659876" y="1968995"/>
              <a:ext cx="4328572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B013F0-2313-D88E-3ADD-A3B12D6DD5A8}"/>
                </a:ext>
              </a:extLst>
            </p:cNvPr>
            <p:cNvSpPr txBox="1"/>
            <p:nvPr/>
          </p:nvSpPr>
          <p:spPr>
            <a:xfrm rot="21579382">
              <a:off x="2076662" y="2323373"/>
              <a:ext cx="34998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Asymptotic-preserving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multiscale systems</a:t>
              </a:r>
              <a:endParaRPr lang="en-GB" sz="2000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39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F2221-1AE0-5CD7-3396-1714B9D9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05A4A066-EE59-198D-671A-E7E6C0C9245D}"/>
              </a:ext>
            </a:extLst>
          </p:cNvPr>
          <p:cNvSpPr/>
          <p:nvPr/>
        </p:nvSpPr>
        <p:spPr>
          <a:xfrm>
            <a:off x="9723925" y="1217060"/>
            <a:ext cx="2018212" cy="899711"/>
          </a:xfrm>
          <a:custGeom>
            <a:avLst/>
            <a:gdLst>
              <a:gd name="connsiteX0" fmla="*/ 3068126 w 2018212"/>
              <a:gd name="connsiteY0" fmla="*/ 922087 h 899711"/>
              <a:gd name="connsiteX1" fmla="*/ 2447653 w 2018212"/>
              <a:gd name="connsiteY1" fmla="*/ 827082 h 899711"/>
              <a:gd name="connsiteX2" fmla="*/ 1801854 w 2018212"/>
              <a:gd name="connsiteY2" fmla="*/ 728200 h 899711"/>
              <a:gd name="connsiteX3" fmla="*/ 878181 w 2018212"/>
              <a:gd name="connsiteY3" fmla="*/ 895909 h 899711"/>
              <a:gd name="connsiteX4" fmla="*/ 118640 w 2018212"/>
              <a:gd name="connsiteY4" fmla="*/ 238225 h 899711"/>
              <a:gd name="connsiteX5" fmla="*/ 1091236 w 2018212"/>
              <a:gd name="connsiteY5" fmla="*/ 1492 h 899711"/>
              <a:gd name="connsiteX6" fmla="*/ 1978025 w 2018212"/>
              <a:gd name="connsiteY6" fmla="*/ 575545 h 899711"/>
              <a:gd name="connsiteX7" fmla="*/ 2501273 w 2018212"/>
              <a:gd name="connsiteY7" fmla="*/ 741885 h 899711"/>
              <a:gd name="connsiteX8" fmla="*/ 3068126 w 2018212"/>
              <a:gd name="connsiteY8" fmla="*/ 922087 h 89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899711" fill="none" extrusionOk="0">
                <a:moveTo>
                  <a:pt x="3068126" y="922087"/>
                </a:moveTo>
                <a:cubicBezTo>
                  <a:pt x="2932983" y="932012"/>
                  <a:pt x="2691944" y="859760"/>
                  <a:pt x="2447653" y="827082"/>
                </a:cubicBezTo>
                <a:cubicBezTo>
                  <a:pt x="2203362" y="794404"/>
                  <a:pt x="1932661" y="747303"/>
                  <a:pt x="1801854" y="728200"/>
                </a:cubicBezTo>
                <a:cubicBezTo>
                  <a:pt x="1550782" y="843508"/>
                  <a:pt x="1262296" y="929774"/>
                  <a:pt x="878181" y="895909"/>
                </a:cubicBezTo>
                <a:cubicBezTo>
                  <a:pt x="235073" y="815038"/>
                  <a:pt x="-119583" y="547133"/>
                  <a:pt x="118640" y="238225"/>
                </a:cubicBezTo>
                <a:cubicBezTo>
                  <a:pt x="266905" y="56485"/>
                  <a:pt x="715302" y="-46527"/>
                  <a:pt x="1091236" y="1492"/>
                </a:cubicBezTo>
                <a:cubicBezTo>
                  <a:pt x="1765139" y="87592"/>
                  <a:pt x="2132592" y="299418"/>
                  <a:pt x="1978025" y="575545"/>
                </a:cubicBezTo>
                <a:cubicBezTo>
                  <a:pt x="2095684" y="614145"/>
                  <a:pt x="2279932" y="651592"/>
                  <a:pt x="2501273" y="741885"/>
                </a:cubicBezTo>
                <a:cubicBezTo>
                  <a:pt x="2722614" y="832178"/>
                  <a:pt x="2814340" y="845621"/>
                  <a:pt x="3068126" y="922087"/>
                </a:cubicBezTo>
                <a:close/>
              </a:path>
              <a:path w="2018212" h="899711" stroke="0" extrusionOk="0">
                <a:moveTo>
                  <a:pt x="3068126" y="922087"/>
                </a:moveTo>
                <a:cubicBezTo>
                  <a:pt x="2873849" y="911000"/>
                  <a:pt x="2709646" y="884310"/>
                  <a:pt x="2472978" y="830960"/>
                </a:cubicBezTo>
                <a:cubicBezTo>
                  <a:pt x="2236310" y="777610"/>
                  <a:pt x="1968241" y="748830"/>
                  <a:pt x="1801854" y="728200"/>
                </a:cubicBezTo>
                <a:cubicBezTo>
                  <a:pt x="1567512" y="793039"/>
                  <a:pt x="1241211" y="957835"/>
                  <a:pt x="878181" y="895909"/>
                </a:cubicBezTo>
                <a:cubicBezTo>
                  <a:pt x="194066" y="852450"/>
                  <a:pt x="-164522" y="579861"/>
                  <a:pt x="118640" y="238225"/>
                </a:cubicBezTo>
                <a:cubicBezTo>
                  <a:pt x="279055" y="92918"/>
                  <a:pt x="681795" y="-4255"/>
                  <a:pt x="1091236" y="1492"/>
                </a:cubicBezTo>
                <a:cubicBezTo>
                  <a:pt x="1658502" y="566"/>
                  <a:pt x="2168458" y="302478"/>
                  <a:pt x="1978025" y="575545"/>
                </a:cubicBezTo>
                <a:cubicBezTo>
                  <a:pt x="2248575" y="631080"/>
                  <a:pt x="2357304" y="688178"/>
                  <a:pt x="2533977" y="752281"/>
                </a:cubicBezTo>
                <a:cubicBezTo>
                  <a:pt x="2710650" y="816385"/>
                  <a:pt x="2899746" y="872440"/>
                  <a:pt x="3068126" y="922087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65971924">
                  <a:prstGeom prst="wedgeEllipseCallout">
                    <a:avLst>
                      <a:gd name="adj1" fmla="val 102022"/>
                      <a:gd name="adj2" fmla="val 52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WHAT HAVE YOU DONE?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7A472-FC4F-E33F-7CE2-8B4F3A0FC2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C81BB-5334-D01E-230A-B21664E8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8473440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0. KEY FINDINGS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(TL;DR…)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002620A6-D017-3496-184E-A64E2E971C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AD7AAA08-6FA2-E6E0-1362-66854DE9F8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B2154A-F305-814E-EE28-33D151E34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1F555A33-78FB-D512-6693-D86E484A8B80}"/>
              </a:ext>
            </a:extLst>
          </p:cNvPr>
          <p:cNvSpPr/>
          <p:nvPr/>
        </p:nvSpPr>
        <p:spPr>
          <a:xfrm>
            <a:off x="9723925" y="3112188"/>
            <a:ext cx="2018212" cy="905411"/>
          </a:xfrm>
          <a:custGeom>
            <a:avLst/>
            <a:gdLst>
              <a:gd name="connsiteX0" fmla="*/ 3146029 w 2018212"/>
              <a:gd name="connsiteY0" fmla="*/ 168551 h 905411"/>
              <a:gd name="connsiteX1" fmla="*/ 2591114 w 2018212"/>
              <a:gd name="connsiteY1" fmla="*/ 286487 h 905411"/>
              <a:gd name="connsiteX2" fmla="*/ 2013549 w 2018212"/>
              <a:gd name="connsiteY2" fmla="*/ 409236 h 905411"/>
              <a:gd name="connsiteX3" fmla="*/ 1049843 w 2018212"/>
              <a:gd name="connsiteY3" fmla="*/ 905042 h 905411"/>
              <a:gd name="connsiteX4" fmla="*/ 44141 w 2018212"/>
              <a:gd name="connsiteY4" fmla="*/ 585134 h 905411"/>
              <a:gd name="connsiteX5" fmla="*/ 925632 w 2018212"/>
              <a:gd name="connsiteY5" fmla="*/ 1550 h 905411"/>
              <a:gd name="connsiteX6" fmla="*/ 1904112 w 2018212"/>
              <a:gd name="connsiteY6" fmla="*/ 243598 h 905411"/>
              <a:gd name="connsiteX7" fmla="*/ 2500232 w 2018212"/>
              <a:gd name="connsiteY7" fmla="*/ 207575 h 905411"/>
              <a:gd name="connsiteX8" fmla="*/ 3146029 w 2018212"/>
              <a:gd name="connsiteY8" fmla="*/ 168551 h 90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905411" fill="none" extrusionOk="0">
                <a:moveTo>
                  <a:pt x="3146029" y="168551"/>
                </a:moveTo>
                <a:cubicBezTo>
                  <a:pt x="2956140" y="233020"/>
                  <a:pt x="2854090" y="230351"/>
                  <a:pt x="2591114" y="286487"/>
                </a:cubicBezTo>
                <a:cubicBezTo>
                  <a:pt x="2328138" y="342623"/>
                  <a:pt x="2253607" y="357885"/>
                  <a:pt x="2013549" y="409236"/>
                </a:cubicBezTo>
                <a:cubicBezTo>
                  <a:pt x="2094907" y="653980"/>
                  <a:pt x="1617195" y="905606"/>
                  <a:pt x="1049843" y="905042"/>
                </a:cubicBezTo>
                <a:cubicBezTo>
                  <a:pt x="580349" y="929059"/>
                  <a:pt x="207948" y="800910"/>
                  <a:pt x="44141" y="585134"/>
                </a:cubicBezTo>
                <a:cubicBezTo>
                  <a:pt x="-150201" y="329821"/>
                  <a:pt x="374951" y="66621"/>
                  <a:pt x="925632" y="1550"/>
                </a:cubicBezTo>
                <a:cubicBezTo>
                  <a:pt x="1334666" y="15267"/>
                  <a:pt x="1704749" y="50664"/>
                  <a:pt x="1904112" y="243598"/>
                </a:cubicBezTo>
                <a:cubicBezTo>
                  <a:pt x="2046756" y="209886"/>
                  <a:pt x="2353014" y="214911"/>
                  <a:pt x="2500232" y="207575"/>
                </a:cubicBezTo>
                <a:cubicBezTo>
                  <a:pt x="2647450" y="200240"/>
                  <a:pt x="2940457" y="152868"/>
                  <a:pt x="3146029" y="168551"/>
                </a:cubicBezTo>
                <a:close/>
              </a:path>
              <a:path w="2018212" h="905411" stroke="0" extrusionOk="0">
                <a:moveTo>
                  <a:pt x="3146029" y="168551"/>
                </a:moveTo>
                <a:cubicBezTo>
                  <a:pt x="2991365" y="196959"/>
                  <a:pt x="2708491" y="261846"/>
                  <a:pt x="2568464" y="291300"/>
                </a:cubicBezTo>
                <a:cubicBezTo>
                  <a:pt x="2428437" y="320755"/>
                  <a:pt x="2250828" y="377561"/>
                  <a:pt x="2013549" y="409236"/>
                </a:cubicBezTo>
                <a:cubicBezTo>
                  <a:pt x="2018190" y="567619"/>
                  <a:pt x="1646534" y="909198"/>
                  <a:pt x="1049843" y="905042"/>
                </a:cubicBezTo>
                <a:cubicBezTo>
                  <a:pt x="549212" y="939396"/>
                  <a:pt x="185362" y="769363"/>
                  <a:pt x="44141" y="585134"/>
                </a:cubicBezTo>
                <a:cubicBezTo>
                  <a:pt x="-20506" y="310538"/>
                  <a:pt x="251297" y="111789"/>
                  <a:pt x="925632" y="1550"/>
                </a:cubicBezTo>
                <a:cubicBezTo>
                  <a:pt x="1360472" y="-12716"/>
                  <a:pt x="1719336" y="74307"/>
                  <a:pt x="1904112" y="243598"/>
                </a:cubicBezTo>
                <a:cubicBezTo>
                  <a:pt x="2173285" y="243172"/>
                  <a:pt x="2393526" y="200526"/>
                  <a:pt x="2525071" y="206075"/>
                </a:cubicBezTo>
                <a:cubicBezTo>
                  <a:pt x="2656616" y="211623"/>
                  <a:pt x="2949872" y="195803"/>
                  <a:pt x="3146029" y="16855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860121958">
                  <a:prstGeom prst="wedgeEllipseCallout">
                    <a:avLst>
                      <a:gd name="adj1" fmla="val 105882"/>
                      <a:gd name="adj2" fmla="val -3138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HOW DOES THAT WORK?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B3A960-23DF-8397-C925-8E39990C036C}"/>
              </a:ext>
            </a:extLst>
          </p:cNvPr>
          <p:cNvSpPr txBox="1"/>
          <p:nvPr/>
        </p:nvSpPr>
        <p:spPr>
          <a:xfrm>
            <a:off x="3410592" y="1343749"/>
            <a:ext cx="618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Introduced a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framework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for modifies a given integrator to preserve any* chosen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conservation/dissipation law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540A203-9367-4D47-BEAA-3012ADD5DD16}"/>
              </a:ext>
            </a:extLst>
          </p:cNvPr>
          <p:cNvSpPr/>
          <p:nvPr/>
        </p:nvSpPr>
        <p:spPr>
          <a:xfrm>
            <a:off x="427737" y="1986514"/>
            <a:ext cx="2018212" cy="905411"/>
          </a:xfrm>
          <a:custGeom>
            <a:avLst/>
            <a:gdLst>
              <a:gd name="connsiteX0" fmla="*/ -1107776 w 2018212"/>
              <a:gd name="connsiteY0" fmla="*/ 784846 h 905411"/>
              <a:gd name="connsiteX1" fmla="*/ -559815 w 2018212"/>
              <a:gd name="connsiteY1" fmla="*/ 654030 h 905411"/>
              <a:gd name="connsiteX2" fmla="*/ 10511 w 2018212"/>
              <a:gd name="connsiteY2" fmla="*/ 517875 h 905411"/>
              <a:gd name="connsiteX3" fmla="*/ 957837 w 2018212"/>
              <a:gd name="connsiteY3" fmla="*/ 584 h 905411"/>
              <a:gd name="connsiteX4" fmla="*/ 1958187 w 2018212"/>
              <a:gd name="connsiteY4" fmla="*/ 298898 h 905411"/>
              <a:gd name="connsiteX5" fmla="*/ 1104417 w 2018212"/>
              <a:gd name="connsiteY5" fmla="*/ 903387 h 905411"/>
              <a:gd name="connsiteX6" fmla="*/ 137643 w 2018212"/>
              <a:gd name="connsiteY6" fmla="*/ 680949 h 905411"/>
              <a:gd name="connsiteX7" fmla="*/ -460158 w 2018212"/>
              <a:gd name="connsiteY7" fmla="*/ 730820 h 905411"/>
              <a:gd name="connsiteX8" fmla="*/ -1107776 w 2018212"/>
              <a:gd name="connsiteY8" fmla="*/ 784846 h 90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905411" fill="none" extrusionOk="0">
                <a:moveTo>
                  <a:pt x="-1107776" y="784846"/>
                </a:moveTo>
                <a:cubicBezTo>
                  <a:pt x="-939363" y="719006"/>
                  <a:pt x="-828736" y="695307"/>
                  <a:pt x="-559815" y="654030"/>
                </a:cubicBezTo>
                <a:cubicBezTo>
                  <a:pt x="-290894" y="612753"/>
                  <a:pt x="-198262" y="550488"/>
                  <a:pt x="10511" y="517875"/>
                </a:cubicBezTo>
                <a:cubicBezTo>
                  <a:pt x="-3573" y="214996"/>
                  <a:pt x="283330" y="91032"/>
                  <a:pt x="957837" y="584"/>
                </a:cubicBezTo>
                <a:cubicBezTo>
                  <a:pt x="1379938" y="20520"/>
                  <a:pt x="1813878" y="115752"/>
                  <a:pt x="1958187" y="298898"/>
                </a:cubicBezTo>
                <a:cubicBezTo>
                  <a:pt x="2147131" y="697874"/>
                  <a:pt x="1850085" y="915899"/>
                  <a:pt x="1104417" y="903387"/>
                </a:cubicBezTo>
                <a:cubicBezTo>
                  <a:pt x="719767" y="968312"/>
                  <a:pt x="330958" y="820169"/>
                  <a:pt x="137643" y="680949"/>
                </a:cubicBezTo>
                <a:cubicBezTo>
                  <a:pt x="-145648" y="676258"/>
                  <a:pt x="-240626" y="690108"/>
                  <a:pt x="-460158" y="730820"/>
                </a:cubicBezTo>
                <a:cubicBezTo>
                  <a:pt x="-679690" y="771532"/>
                  <a:pt x="-977339" y="768498"/>
                  <a:pt x="-1107776" y="784846"/>
                </a:cubicBezTo>
                <a:close/>
              </a:path>
              <a:path w="2018212" h="905411" stroke="0" extrusionOk="0">
                <a:moveTo>
                  <a:pt x="-1107776" y="784846"/>
                </a:moveTo>
                <a:cubicBezTo>
                  <a:pt x="-899466" y="730652"/>
                  <a:pt x="-701637" y="677734"/>
                  <a:pt x="-537450" y="648691"/>
                </a:cubicBezTo>
                <a:cubicBezTo>
                  <a:pt x="-373263" y="619648"/>
                  <a:pt x="-177996" y="552495"/>
                  <a:pt x="10511" y="517875"/>
                </a:cubicBezTo>
                <a:cubicBezTo>
                  <a:pt x="-115422" y="174526"/>
                  <a:pt x="456499" y="90522"/>
                  <a:pt x="957837" y="584"/>
                </a:cubicBezTo>
                <a:cubicBezTo>
                  <a:pt x="1368955" y="10365"/>
                  <a:pt x="1813503" y="100547"/>
                  <a:pt x="1958187" y="298898"/>
                </a:cubicBezTo>
                <a:cubicBezTo>
                  <a:pt x="2243387" y="577901"/>
                  <a:pt x="1731313" y="953200"/>
                  <a:pt x="1104417" y="903387"/>
                </a:cubicBezTo>
                <a:cubicBezTo>
                  <a:pt x="739057" y="920755"/>
                  <a:pt x="350120" y="796742"/>
                  <a:pt x="137643" y="680949"/>
                </a:cubicBezTo>
                <a:cubicBezTo>
                  <a:pt x="-22309" y="695438"/>
                  <a:pt x="-361532" y="702725"/>
                  <a:pt x="-485067" y="732898"/>
                </a:cubicBezTo>
                <a:cubicBezTo>
                  <a:pt x="-608602" y="763071"/>
                  <a:pt x="-841630" y="740462"/>
                  <a:pt x="-1107776" y="78484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860121958">
                  <a:prstGeom prst="wedgeEllipseCallout">
                    <a:avLst>
                      <a:gd name="adj1" fmla="val -104889"/>
                      <a:gd name="adj2" fmla="val 3668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HOW NOVEL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IS THIS?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F8BC44-3605-E559-826D-A1F7A1CCB38E}"/>
              </a:ext>
            </a:extLst>
          </p:cNvPr>
          <p:cNvGrpSpPr/>
          <p:nvPr/>
        </p:nvGrpSpPr>
        <p:grpSpPr>
          <a:xfrm>
            <a:off x="1768349" y="3085969"/>
            <a:ext cx="3887610" cy="1051717"/>
            <a:chOff x="1768349" y="3085969"/>
            <a:chExt cx="3887610" cy="10517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68EBCE9-2B17-493F-49B0-B91069948A9F}"/>
                </a:ext>
              </a:extLst>
            </p:cNvPr>
            <p:cNvGrpSpPr/>
            <p:nvPr/>
          </p:nvGrpSpPr>
          <p:grpSpPr>
            <a:xfrm>
              <a:off x="1768349" y="3085969"/>
              <a:ext cx="3887610" cy="1051717"/>
              <a:chOff x="1768349" y="3085969"/>
              <a:chExt cx="3887610" cy="105171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0598914-18B3-0093-9B6C-4043368F7575}"/>
                  </a:ext>
                </a:extLst>
              </p:cNvPr>
              <p:cNvSpPr/>
              <p:nvPr/>
            </p:nvSpPr>
            <p:spPr>
              <a:xfrm rot="10800000">
                <a:off x="1768349" y="3125989"/>
                <a:ext cx="3155811" cy="970994"/>
              </a:xfrm>
              <a:prstGeom prst="rect">
                <a:avLst/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BE6C454-46DB-0E66-C218-EA4A8F160D06}"/>
                  </a:ext>
                </a:extLst>
              </p:cNvPr>
              <p:cNvGrpSpPr/>
              <p:nvPr/>
            </p:nvGrpSpPr>
            <p:grpSpPr>
              <a:xfrm>
                <a:off x="4919360" y="3085969"/>
                <a:ext cx="736599" cy="1051717"/>
                <a:chOff x="3657601" y="3305170"/>
                <a:chExt cx="736599" cy="1049273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C369FFD-3D90-0126-A82E-E3BE8509396F}"/>
                    </a:ext>
                  </a:extLst>
                </p:cNvPr>
                <p:cNvSpPr/>
                <p:nvPr/>
              </p:nvSpPr>
              <p:spPr>
                <a:xfrm>
                  <a:off x="3657601" y="3476551"/>
                  <a:ext cx="285749" cy="706512"/>
                </a:xfrm>
                <a:prstGeom prst="rect">
                  <a:avLst/>
                </a:prstGeom>
                <a:solidFill>
                  <a:srgbClr val="00214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6A950BE-E780-DCFF-5B59-B8032B47DD2E}"/>
                    </a:ext>
                  </a:extLst>
                </p:cNvPr>
                <p:cNvSpPr/>
                <p:nvPr/>
              </p:nvSpPr>
              <p:spPr>
                <a:xfrm>
                  <a:off x="3840244" y="3552829"/>
                  <a:ext cx="553956" cy="553956"/>
                </a:xfrm>
                <a:prstGeom prst="ellipse">
                  <a:avLst/>
                </a:prstGeom>
                <a:solidFill>
                  <a:srgbClr val="00214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8535BE9-C1C4-E50A-06D8-E755FDC888EF}"/>
                    </a:ext>
                  </a:extLst>
                </p:cNvPr>
                <p:cNvSpPr/>
                <p:nvPr/>
              </p:nvSpPr>
              <p:spPr>
                <a:xfrm>
                  <a:off x="3657875" y="3305170"/>
                  <a:ext cx="349254" cy="3492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71780F19-764C-8E0C-FBA5-18236E821C9C}"/>
                    </a:ext>
                  </a:extLst>
                </p:cNvPr>
                <p:cNvSpPr/>
                <p:nvPr/>
              </p:nvSpPr>
              <p:spPr>
                <a:xfrm>
                  <a:off x="3657601" y="4005189"/>
                  <a:ext cx="349254" cy="3492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A22915-85C0-5AE4-343D-2AD6221E6C35}"/>
                </a:ext>
              </a:extLst>
            </p:cNvPr>
            <p:cNvSpPr txBox="1"/>
            <p:nvPr/>
          </p:nvSpPr>
          <p:spPr>
            <a:xfrm>
              <a:off x="1912810" y="3278312"/>
              <a:ext cx="2920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Systematic introduction of</a:t>
              </a:r>
            </a:p>
            <a:p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auxiliary variables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966C42-5F1A-FAFD-2700-1A310A9D4D58}"/>
              </a:ext>
            </a:extLst>
          </p:cNvPr>
          <p:cNvGrpSpPr/>
          <p:nvPr/>
        </p:nvGrpSpPr>
        <p:grpSpPr>
          <a:xfrm>
            <a:off x="5894907" y="3043958"/>
            <a:ext cx="3391890" cy="1169824"/>
            <a:chOff x="5813070" y="3055519"/>
            <a:chExt cx="3391890" cy="116982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486696E-21B0-F70D-52A0-F2F197845C64}"/>
                </a:ext>
              </a:extLst>
            </p:cNvPr>
            <p:cNvGrpSpPr/>
            <p:nvPr/>
          </p:nvGrpSpPr>
          <p:grpSpPr>
            <a:xfrm>
              <a:off x="5813070" y="3055519"/>
              <a:ext cx="3391890" cy="1169824"/>
              <a:chOff x="5813070" y="3055519"/>
              <a:chExt cx="3391890" cy="11698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C0D69A-0598-9AE1-530F-A4FF1B1C532F}"/>
                  </a:ext>
                </a:extLst>
              </p:cNvPr>
              <p:cNvSpPr/>
              <p:nvPr/>
            </p:nvSpPr>
            <p:spPr>
              <a:xfrm rot="10800000">
                <a:off x="5824716" y="3133885"/>
                <a:ext cx="3380244" cy="974659"/>
              </a:xfrm>
              <a:prstGeom prst="rect">
                <a:avLst/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E261CD8-A54C-DCC3-1322-AB02EB1BB347}"/>
                  </a:ext>
                </a:extLst>
              </p:cNvPr>
              <p:cNvGrpSpPr/>
              <p:nvPr/>
            </p:nvGrpSpPr>
            <p:grpSpPr>
              <a:xfrm>
                <a:off x="5813070" y="3055519"/>
                <a:ext cx="747971" cy="1169824"/>
                <a:chOff x="5813070" y="3055519"/>
                <a:chExt cx="747971" cy="116982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8AE251C-5F14-B8BF-4F02-077C2191A782}"/>
                    </a:ext>
                  </a:extLst>
                </p:cNvPr>
                <p:cNvGrpSpPr/>
                <p:nvPr/>
              </p:nvGrpSpPr>
              <p:grpSpPr>
                <a:xfrm>
                  <a:off x="5824442" y="3097536"/>
                  <a:ext cx="736599" cy="1051714"/>
                  <a:chOff x="4449233" y="3305169"/>
                  <a:chExt cx="736599" cy="1049273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EDA070A-AA45-D418-51E9-23D064820A66}"/>
                      </a:ext>
                    </a:extLst>
                  </p:cNvPr>
                  <p:cNvSpPr/>
                  <p:nvPr/>
                </p:nvSpPr>
                <p:spPr>
                  <a:xfrm>
                    <a:off x="4449233" y="3476548"/>
                    <a:ext cx="285749" cy="70651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28475912-9535-11ED-CD2F-7E051DC4B290}"/>
                      </a:ext>
                    </a:extLst>
                  </p:cNvPr>
                  <p:cNvSpPr/>
                  <p:nvPr/>
                </p:nvSpPr>
                <p:spPr>
                  <a:xfrm>
                    <a:off x="4631876" y="3552826"/>
                    <a:ext cx="553956" cy="5539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55868F9D-DA90-2FC5-6617-2BC4616CB496}"/>
                      </a:ext>
                    </a:extLst>
                  </p:cNvPr>
                  <p:cNvSpPr/>
                  <p:nvPr/>
                </p:nvSpPr>
                <p:spPr>
                  <a:xfrm>
                    <a:off x="4449507" y="3305169"/>
                    <a:ext cx="349254" cy="349254"/>
                  </a:xfrm>
                  <a:prstGeom prst="ellipse">
                    <a:avLst/>
                  </a:prstGeom>
                  <a:solidFill>
                    <a:srgbClr val="0021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34986D5A-912C-9EC6-1A26-3BF178605A74}"/>
                      </a:ext>
                    </a:extLst>
                  </p:cNvPr>
                  <p:cNvSpPr/>
                  <p:nvPr/>
                </p:nvSpPr>
                <p:spPr>
                  <a:xfrm>
                    <a:off x="4449233" y="4005188"/>
                    <a:ext cx="349254" cy="349254"/>
                  </a:xfrm>
                  <a:prstGeom prst="ellipse">
                    <a:avLst/>
                  </a:prstGeom>
                  <a:solidFill>
                    <a:srgbClr val="00214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36EA27C-4442-E1E3-FF79-066DAE6F9AFC}"/>
                    </a:ext>
                  </a:extLst>
                </p:cNvPr>
                <p:cNvGrpSpPr/>
                <p:nvPr/>
              </p:nvGrpSpPr>
              <p:grpSpPr>
                <a:xfrm>
                  <a:off x="5813070" y="3055519"/>
                  <a:ext cx="360626" cy="1169824"/>
                  <a:chOff x="5813070" y="3055519"/>
                  <a:chExt cx="360626" cy="1169824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BE478ABF-8CE4-C047-9356-5F5F7CDCF4F4}"/>
                      </a:ext>
                    </a:extLst>
                  </p:cNvPr>
                  <p:cNvSpPr/>
                  <p:nvPr/>
                </p:nvSpPr>
                <p:spPr>
                  <a:xfrm>
                    <a:off x="5813070" y="3055519"/>
                    <a:ext cx="349254" cy="783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D454AB49-7F71-4230-2EAD-572D1BFD69EB}"/>
                      </a:ext>
                    </a:extLst>
                  </p:cNvPr>
                  <p:cNvSpPr/>
                  <p:nvPr/>
                </p:nvSpPr>
                <p:spPr>
                  <a:xfrm>
                    <a:off x="5824442" y="4108544"/>
                    <a:ext cx="349254" cy="11679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0B6A2B-06EF-FAF9-132B-6352632E0978}"/>
                </a:ext>
              </a:extLst>
            </p:cNvPr>
            <p:cNvSpPr txBox="1"/>
            <p:nvPr/>
          </p:nvSpPr>
          <p:spPr>
            <a:xfrm>
              <a:off x="7245192" y="3293126"/>
              <a:ext cx="1829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Finite elements</a:t>
              </a:r>
            </a:p>
            <a:p>
              <a:pPr algn="r"/>
              <a:r>
                <a:rPr lang="en-GB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in </a:t>
              </a:r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time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62374D6-6BB4-E31B-9AC5-5E4E200DCEDD}"/>
              </a:ext>
            </a:extLst>
          </p:cNvPr>
          <p:cNvSpPr txBox="1"/>
          <p:nvPr/>
        </p:nvSpPr>
        <p:spPr>
          <a:xfrm>
            <a:off x="2618082" y="2138080"/>
            <a:ext cx="873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Reproduces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existing schemes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Allows us to tackle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new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FD8B27-FEB2-323F-7124-2535B70E5151}"/>
              </a:ext>
            </a:extLst>
          </p:cNvPr>
          <p:cNvGrpSpPr/>
          <p:nvPr/>
        </p:nvGrpSpPr>
        <p:grpSpPr>
          <a:xfrm>
            <a:off x="897102" y="3694400"/>
            <a:ext cx="4406736" cy="1100929"/>
            <a:chOff x="3525630" y="3101683"/>
            <a:chExt cx="4406736" cy="11009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8C75F-2FF2-C5CE-4D75-1051252910F4}"/>
                </a:ext>
              </a:extLst>
            </p:cNvPr>
            <p:cNvSpPr txBox="1"/>
            <p:nvPr/>
          </p:nvSpPr>
          <p:spPr>
            <a:xfrm>
              <a:off x="5055200" y="3797132"/>
              <a:ext cx="240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Inherently </a:t>
              </a:r>
              <a:r>
                <a:rPr lang="en-GB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mixed </a:t>
              </a:r>
              <a:r>
                <a:rPr lang="en-GB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methods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8ACAD4B-7A72-C8E5-0059-005D4788A767}"/>
                </a:ext>
              </a:extLst>
            </p:cNvPr>
            <p:cNvSpPr/>
            <p:nvPr/>
          </p:nvSpPr>
          <p:spPr>
            <a:xfrm>
              <a:off x="3525630" y="3101683"/>
              <a:ext cx="4406736" cy="1100929"/>
            </a:xfrm>
            <a:prstGeom prst="arc">
              <a:avLst>
                <a:gd name="adj1" fmla="val 21142985"/>
                <a:gd name="adj2" fmla="val 692906"/>
              </a:avLst>
            </a:prstGeom>
            <a:ln w="381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84E59D-EBFC-B86D-BD41-B6F8F429EB60}"/>
              </a:ext>
            </a:extLst>
          </p:cNvPr>
          <p:cNvGrpSpPr/>
          <p:nvPr/>
        </p:nvGrpSpPr>
        <p:grpSpPr>
          <a:xfrm>
            <a:off x="5273694" y="3694400"/>
            <a:ext cx="4406736" cy="1100929"/>
            <a:chOff x="3525630" y="3101683"/>
            <a:chExt cx="4406736" cy="1100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07E920-0120-8645-3F3B-FD6570151DB9}"/>
                </a:ext>
              </a:extLst>
            </p:cNvPr>
            <p:cNvSpPr txBox="1"/>
            <p:nvPr/>
          </p:nvSpPr>
          <p:spPr>
            <a:xfrm>
              <a:off x="3882831" y="3797132"/>
              <a:ext cx="357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(TL;DR…) </a:t>
              </a:r>
              <a:r>
                <a:rPr lang="en-GB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 </a:t>
              </a:r>
              <a:r>
                <a:rPr lang="en-GB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alternative </a:t>
              </a:r>
              <a:r>
                <a:rPr lang="en-GB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to </a:t>
              </a:r>
              <a:r>
                <a:rPr lang="en-GB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Runge–</a:t>
              </a:r>
              <a:r>
                <a:rPr lang="en-GB" b="1" dirty="0" err="1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Kutta</a:t>
              </a:r>
              <a:endParaRPr lang="en-GB" b="1" i="1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0CD97C65-49FF-DE1A-055E-FB4CD2C4EE07}"/>
                </a:ext>
              </a:extLst>
            </p:cNvPr>
            <p:cNvSpPr/>
            <p:nvPr/>
          </p:nvSpPr>
          <p:spPr>
            <a:xfrm>
              <a:off x="3525630" y="3101683"/>
              <a:ext cx="4406736" cy="1100929"/>
            </a:xfrm>
            <a:prstGeom prst="arc">
              <a:avLst>
                <a:gd name="adj1" fmla="val 21142985"/>
                <a:gd name="adj2" fmla="val 692906"/>
              </a:avLst>
            </a:prstGeom>
            <a:ln w="381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812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1BCC-9248-2D5F-358A-07349A5DE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9C230A-F6C1-F6B5-5F2E-8B8E28C10B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94BB8-5263-90E0-EDC3-55835BDA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4. APPLICATIONS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E28578FE-055C-ADC5-2EFA-E8258780F5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F0AF9F83-383B-0803-EA6E-735E474B11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988050-394B-60AC-DD37-C8E780C9F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949A9-7F6E-7B14-D7A2-58F7BD2A96CC}"/>
              </a:ext>
            </a:extLst>
          </p:cNvPr>
          <p:cNvSpPr txBox="1"/>
          <p:nvPr/>
        </p:nvSpPr>
        <p:spPr>
          <a:xfrm>
            <a:off x="0" y="1193303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From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my thesis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/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ongoing write-ups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6EE33A-F915-C2F8-9FED-FBE95422ED60}"/>
              </a:ext>
            </a:extLst>
          </p:cNvPr>
          <p:cNvGrpSpPr/>
          <p:nvPr/>
        </p:nvGrpSpPr>
        <p:grpSpPr>
          <a:xfrm>
            <a:off x="40603" y="1572338"/>
            <a:ext cx="3982428" cy="1523510"/>
            <a:chOff x="1832948" y="1968995"/>
            <a:chExt cx="3982428" cy="1523510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4BF611A-8ECF-61B5-CB09-69E8DECECCE9}"/>
                </a:ext>
              </a:extLst>
            </p:cNvPr>
            <p:cNvSpPr/>
            <p:nvPr/>
          </p:nvSpPr>
          <p:spPr>
            <a:xfrm>
              <a:off x="1832948" y="1968995"/>
              <a:ext cx="3982428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1CF0D-B168-27F2-BEB8-7E0FE2967437}"/>
                </a:ext>
              </a:extLst>
            </p:cNvPr>
            <p:cNvSpPr txBox="1"/>
            <p:nvPr/>
          </p:nvSpPr>
          <p:spPr>
            <a:xfrm rot="21579382">
              <a:off x="2107493" y="2323373"/>
              <a:ext cx="3438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Energy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and </a:t>
              </a:r>
              <a:r>
                <a:rPr lang="en-GB" sz="2000" b="1" dirty="0" err="1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enstrophy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–stable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2D 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CF52C9-4603-608E-4CC5-422F1255FE2D}"/>
              </a:ext>
            </a:extLst>
          </p:cNvPr>
          <p:cNvGrpSpPr/>
          <p:nvPr/>
        </p:nvGrpSpPr>
        <p:grpSpPr>
          <a:xfrm>
            <a:off x="6693503" y="1572338"/>
            <a:ext cx="5457894" cy="1523510"/>
            <a:chOff x="893926" y="1968995"/>
            <a:chExt cx="5860472" cy="1523510"/>
          </a:xfrm>
        </p:grpSpPr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2F891B75-FF02-616A-76E5-E29BDD495559}"/>
                </a:ext>
              </a:extLst>
            </p:cNvPr>
            <p:cNvSpPr/>
            <p:nvPr/>
          </p:nvSpPr>
          <p:spPr>
            <a:xfrm>
              <a:off x="893926" y="1968995"/>
              <a:ext cx="5860472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201150-3963-6268-8833-51CDE018C40D}"/>
                </a:ext>
              </a:extLst>
            </p:cNvPr>
            <p:cNvSpPr txBox="1"/>
            <p:nvPr/>
          </p:nvSpPr>
          <p:spPr>
            <a:xfrm rot="21579382">
              <a:off x="1548697" y="2323373"/>
              <a:ext cx="45558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GENERIC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systems that both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conserve energy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and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dissipate entropy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644050-43F5-9508-EC7B-EAF81C1C5FBA}"/>
              </a:ext>
            </a:extLst>
          </p:cNvPr>
          <p:cNvGrpSpPr/>
          <p:nvPr/>
        </p:nvGrpSpPr>
        <p:grpSpPr>
          <a:xfrm>
            <a:off x="5567023" y="340360"/>
            <a:ext cx="2446134" cy="3972000"/>
            <a:chOff x="6727902" y="-14379"/>
            <a:chExt cx="2446134" cy="3972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8678C8-1A9C-13FA-9D62-2F060FD4E97B}"/>
                </a:ext>
              </a:extLst>
            </p:cNvPr>
            <p:cNvSpPr txBox="1"/>
            <p:nvPr/>
          </p:nvSpPr>
          <p:spPr>
            <a:xfrm>
              <a:off x="6727902" y="3557511"/>
              <a:ext cx="1903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incl.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Boltzmann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!</a:t>
              </a:r>
              <a:endParaRPr lang="en-GB" sz="2000" b="1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18E0DE75-1D9E-3FE0-19E8-D8DC8130D36A}"/>
                </a:ext>
              </a:extLst>
            </p:cNvPr>
            <p:cNvSpPr/>
            <p:nvPr/>
          </p:nvSpPr>
          <p:spPr>
            <a:xfrm rot="10800000" flipV="1">
              <a:off x="8010506" y="-14379"/>
              <a:ext cx="1163530" cy="3815190"/>
            </a:xfrm>
            <a:prstGeom prst="arc">
              <a:avLst>
                <a:gd name="adj1" fmla="val 5384778"/>
                <a:gd name="adj2" fmla="val 7509972"/>
              </a:avLst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B95E1F-EA77-397C-03CD-E53C87B91A81}"/>
              </a:ext>
            </a:extLst>
          </p:cNvPr>
          <p:cNvGrpSpPr/>
          <p:nvPr/>
        </p:nvGrpSpPr>
        <p:grpSpPr>
          <a:xfrm>
            <a:off x="3055978" y="2397798"/>
            <a:ext cx="4031226" cy="1523510"/>
            <a:chOff x="1659876" y="1968995"/>
            <a:chExt cx="4328572" cy="1523510"/>
          </a:xfrm>
        </p:grpSpPr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1EB8F1FB-B97A-7CD2-C1C7-A33FFCB938B6}"/>
                </a:ext>
              </a:extLst>
            </p:cNvPr>
            <p:cNvSpPr/>
            <p:nvPr/>
          </p:nvSpPr>
          <p:spPr>
            <a:xfrm>
              <a:off x="1659876" y="1968995"/>
              <a:ext cx="4328572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B013F0-2313-D88E-3ADD-A3B12D6DD5A8}"/>
                </a:ext>
              </a:extLst>
            </p:cNvPr>
            <p:cNvSpPr txBox="1"/>
            <p:nvPr/>
          </p:nvSpPr>
          <p:spPr>
            <a:xfrm rot="21579382">
              <a:off x="2076662" y="2323373"/>
              <a:ext cx="34998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Asymptotic-preserving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multiscale systems</a:t>
              </a:r>
              <a:endParaRPr lang="en-GB" sz="2000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</p:grpSp>
      <p:pic>
        <p:nvPicPr>
          <p:cNvPr id="24" name="Boltzmann Animation">
            <a:hlinkClick r:id="" action="ppaction://media"/>
            <a:extLst>
              <a:ext uri="{FF2B5EF4-FFF2-40B4-BE49-F238E27FC236}">
                <a16:creationId xmlns:a16="http://schemas.microsoft.com/office/drawing/2014/main" id="{B78DA565-B069-D3F0-7A19-845B92EAC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5682" t="5407" r="26693" b="4822"/>
          <a:stretch/>
        </p:blipFill>
        <p:spPr>
          <a:xfrm>
            <a:off x="8388760" y="3250663"/>
            <a:ext cx="3427637" cy="342988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1952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2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06CF-D629-9B20-2E3B-42AB73FB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67BB3D-EB68-D55B-237E-6BE040C146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7EAB3F-8DEA-1E7B-8DB5-5B898FAF3DB6}"/>
              </a:ext>
            </a:extLst>
          </p:cNvPr>
          <p:cNvSpPr/>
          <p:nvPr/>
        </p:nvSpPr>
        <p:spPr>
          <a:xfrm>
            <a:off x="8464756" y="5159052"/>
            <a:ext cx="4580683" cy="16989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44502-EB89-C6B0-C39D-B2A4A8F5DE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87A90-D295-74F9-ED04-13D2EE81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4. APPLICATIONS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5D8CDAA8-529C-B3C2-F4FC-0A2AD0EE44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316A1A32-DBBF-6906-FAFE-39FF5CC498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A25EF8-1BA2-8E50-A5C7-9B27A01F511D}"/>
              </a:ext>
            </a:extLst>
          </p:cNvPr>
          <p:cNvSpPr txBox="1"/>
          <p:nvPr/>
        </p:nvSpPr>
        <p:spPr>
          <a:xfrm>
            <a:off x="0" y="1193303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From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my thesis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/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ongoing write-ups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AC3763-2B0E-E42C-B9B4-CC3ABC4E41E4}"/>
              </a:ext>
            </a:extLst>
          </p:cNvPr>
          <p:cNvGrpSpPr/>
          <p:nvPr/>
        </p:nvGrpSpPr>
        <p:grpSpPr>
          <a:xfrm>
            <a:off x="40603" y="1572338"/>
            <a:ext cx="3982428" cy="1523510"/>
            <a:chOff x="1832948" y="1968995"/>
            <a:chExt cx="3982428" cy="1523510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ADEB9205-E89D-CB7F-AB7B-9E40EB634712}"/>
                </a:ext>
              </a:extLst>
            </p:cNvPr>
            <p:cNvSpPr/>
            <p:nvPr/>
          </p:nvSpPr>
          <p:spPr>
            <a:xfrm>
              <a:off x="1832948" y="1968995"/>
              <a:ext cx="3982428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AD448-199D-6925-4DBA-CCAE27B00BA0}"/>
                </a:ext>
              </a:extLst>
            </p:cNvPr>
            <p:cNvSpPr txBox="1"/>
            <p:nvPr/>
          </p:nvSpPr>
          <p:spPr>
            <a:xfrm rot="21579382">
              <a:off x="2107493" y="2323373"/>
              <a:ext cx="3438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Energy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and </a:t>
              </a:r>
              <a:r>
                <a:rPr lang="en-GB" sz="2000" b="1" dirty="0" err="1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enstrophy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–stable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2D 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AEC80D-251F-DD79-6B89-809E5A79EDA7}"/>
              </a:ext>
            </a:extLst>
          </p:cNvPr>
          <p:cNvGrpSpPr/>
          <p:nvPr/>
        </p:nvGrpSpPr>
        <p:grpSpPr>
          <a:xfrm>
            <a:off x="6693503" y="1572338"/>
            <a:ext cx="5457894" cy="1523510"/>
            <a:chOff x="893926" y="1968995"/>
            <a:chExt cx="5860472" cy="1523510"/>
          </a:xfrm>
        </p:grpSpPr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F4B4BBDA-F8CF-164D-DA80-5BBF1B15D680}"/>
                </a:ext>
              </a:extLst>
            </p:cNvPr>
            <p:cNvSpPr/>
            <p:nvPr/>
          </p:nvSpPr>
          <p:spPr>
            <a:xfrm>
              <a:off x="893926" y="1968995"/>
              <a:ext cx="5860472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D64899-FC10-EFA4-12E2-EAC30C6E252D}"/>
                </a:ext>
              </a:extLst>
            </p:cNvPr>
            <p:cNvSpPr txBox="1"/>
            <p:nvPr/>
          </p:nvSpPr>
          <p:spPr>
            <a:xfrm rot="21579382">
              <a:off x="1548697" y="2323373"/>
              <a:ext cx="45558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GENERIC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systems that both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conserve energy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and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dissipate entropy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63F739-76A8-6A33-7592-8CC4AACC0414}"/>
              </a:ext>
            </a:extLst>
          </p:cNvPr>
          <p:cNvGrpSpPr/>
          <p:nvPr/>
        </p:nvGrpSpPr>
        <p:grpSpPr>
          <a:xfrm>
            <a:off x="3055978" y="2397798"/>
            <a:ext cx="4031226" cy="1523510"/>
            <a:chOff x="1659876" y="1968995"/>
            <a:chExt cx="4328572" cy="1523510"/>
          </a:xfrm>
        </p:grpSpPr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FA5FADC-59A2-DC52-6A6F-07166135FA76}"/>
                </a:ext>
              </a:extLst>
            </p:cNvPr>
            <p:cNvSpPr/>
            <p:nvPr/>
          </p:nvSpPr>
          <p:spPr>
            <a:xfrm>
              <a:off x="1659876" y="1968995"/>
              <a:ext cx="4328572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BDB901-4C19-330E-3676-57333959414B}"/>
                </a:ext>
              </a:extLst>
            </p:cNvPr>
            <p:cNvSpPr txBox="1"/>
            <p:nvPr/>
          </p:nvSpPr>
          <p:spPr>
            <a:xfrm rot="21579382">
              <a:off x="2076662" y="2323373"/>
              <a:ext cx="34998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Asymptotic-preserving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multiscale systems</a:t>
              </a:r>
              <a:endParaRPr lang="en-GB" sz="2000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E5E1555-ACF1-1964-3B69-1B16300A2515}"/>
              </a:ext>
            </a:extLst>
          </p:cNvPr>
          <p:cNvGrpSpPr/>
          <p:nvPr/>
        </p:nvGrpSpPr>
        <p:grpSpPr>
          <a:xfrm>
            <a:off x="8177085" y="3253273"/>
            <a:ext cx="3596231" cy="3397032"/>
            <a:chOff x="8177085" y="3253273"/>
            <a:chExt cx="3596231" cy="33970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DA00BAF-38BC-47EE-C3CA-5C056C45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6598" y="4293312"/>
              <a:ext cx="2396718" cy="23569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5CFD11-E7B3-1FB4-5D23-560631C7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085" y="3253273"/>
              <a:ext cx="2396718" cy="2356993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77897C-0342-1D30-3DFE-11E40A3A5758}"/>
              </a:ext>
            </a:extLst>
          </p:cNvPr>
          <p:cNvGrpSpPr/>
          <p:nvPr/>
        </p:nvGrpSpPr>
        <p:grpSpPr>
          <a:xfrm>
            <a:off x="3883792" y="4386118"/>
            <a:ext cx="4204934" cy="1523510"/>
            <a:chOff x="1412406" y="1968995"/>
            <a:chExt cx="4515093" cy="1523510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E039D84A-D985-4BA1-5425-F52C0D69B63F}"/>
                </a:ext>
              </a:extLst>
            </p:cNvPr>
            <p:cNvSpPr/>
            <p:nvPr/>
          </p:nvSpPr>
          <p:spPr>
            <a:xfrm>
              <a:off x="1412406" y="1968995"/>
              <a:ext cx="4515093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CB4139E-812E-069C-8747-D1FF07259DDE}"/>
                </a:ext>
              </a:extLst>
            </p:cNvPr>
            <p:cNvSpPr txBox="1"/>
            <p:nvPr/>
          </p:nvSpPr>
          <p:spPr>
            <a:xfrm rot="21579382">
              <a:off x="1995906" y="2323373"/>
              <a:ext cx="3352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Structure-preserving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methods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BVPs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with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non-zero BCs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3F8B22-2A45-11AC-1ECD-161514C84D69}"/>
              </a:ext>
            </a:extLst>
          </p:cNvPr>
          <p:cNvGrpSpPr/>
          <p:nvPr/>
        </p:nvGrpSpPr>
        <p:grpSpPr>
          <a:xfrm>
            <a:off x="1067485" y="4211122"/>
            <a:ext cx="2672472" cy="1429572"/>
            <a:chOff x="2389365" y="2015964"/>
            <a:chExt cx="2869596" cy="1429572"/>
          </a:xfrm>
        </p:grpSpPr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DE40330C-1DEC-E381-CDF1-A6FE7AE920C3}"/>
                </a:ext>
              </a:extLst>
            </p:cNvPr>
            <p:cNvSpPr/>
            <p:nvPr/>
          </p:nvSpPr>
          <p:spPr>
            <a:xfrm>
              <a:off x="2389365" y="2015964"/>
              <a:ext cx="2869596" cy="1429572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7EB4F-BCD4-52E5-4C90-B9E6F7FE3B59}"/>
                </a:ext>
              </a:extLst>
            </p:cNvPr>
            <p:cNvSpPr txBox="1"/>
            <p:nvPr/>
          </p:nvSpPr>
          <p:spPr>
            <a:xfrm rot="21579382">
              <a:off x="2946854" y="2323373"/>
              <a:ext cx="17594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Viscoelastic / Oldroyd-B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fluids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66EB189-20FE-968B-E1FB-CE150333AB9B}"/>
              </a:ext>
            </a:extLst>
          </p:cNvPr>
          <p:cNvSpPr txBox="1"/>
          <p:nvPr/>
        </p:nvSpPr>
        <p:spPr>
          <a:xfrm>
            <a:off x="0" y="4013266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From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future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04690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7B0C4-25BF-235B-DDE6-48DEE4D7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BD38C0-F811-45CF-2E8A-59AE84A683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03B9C-1581-3435-C263-A443E00EE8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E8308-70FB-F4DA-A169-480BE874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0"/>
            <a:ext cx="9671009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4. APPLICATIONS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4FEB72E6-A2AB-6F74-C95B-81FB824310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3D672175-7DDB-2A84-4189-78B3FB2F5F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4FA62F-0F87-875D-5D83-A3BC0874E360}"/>
              </a:ext>
            </a:extLst>
          </p:cNvPr>
          <p:cNvSpPr txBox="1"/>
          <p:nvPr/>
        </p:nvSpPr>
        <p:spPr>
          <a:xfrm>
            <a:off x="0" y="1193303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From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my thesis 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/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ongoing write-ups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E2AA69-1D34-18EC-57BD-A4D289282A7E}"/>
              </a:ext>
            </a:extLst>
          </p:cNvPr>
          <p:cNvGrpSpPr/>
          <p:nvPr/>
        </p:nvGrpSpPr>
        <p:grpSpPr>
          <a:xfrm>
            <a:off x="40603" y="1572338"/>
            <a:ext cx="3982428" cy="1523510"/>
            <a:chOff x="1832948" y="1968995"/>
            <a:chExt cx="3982428" cy="1523510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29B1C9EC-BB91-AF67-1327-386FC4EB12A9}"/>
                </a:ext>
              </a:extLst>
            </p:cNvPr>
            <p:cNvSpPr/>
            <p:nvPr/>
          </p:nvSpPr>
          <p:spPr>
            <a:xfrm>
              <a:off x="1832948" y="1968995"/>
              <a:ext cx="3982428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9C8E74-5EAF-A26C-AD06-56ED22AFA458}"/>
                </a:ext>
              </a:extLst>
            </p:cNvPr>
            <p:cNvSpPr txBox="1"/>
            <p:nvPr/>
          </p:nvSpPr>
          <p:spPr>
            <a:xfrm rot="21579382">
              <a:off x="2107493" y="2323373"/>
              <a:ext cx="3438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Energy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and </a:t>
              </a:r>
              <a:r>
                <a:rPr lang="en-GB" sz="2000" b="1" dirty="0" err="1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enstrophy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–stable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2D 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76C3A0-8084-FC2C-56FE-8BB7A11D4AAD}"/>
              </a:ext>
            </a:extLst>
          </p:cNvPr>
          <p:cNvGrpSpPr/>
          <p:nvPr/>
        </p:nvGrpSpPr>
        <p:grpSpPr>
          <a:xfrm>
            <a:off x="6693503" y="1572338"/>
            <a:ext cx="5457894" cy="1523510"/>
            <a:chOff x="893926" y="1968995"/>
            <a:chExt cx="5860472" cy="1523510"/>
          </a:xfrm>
        </p:grpSpPr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EB251143-FC6A-9CB3-827A-6820348D9B94}"/>
                </a:ext>
              </a:extLst>
            </p:cNvPr>
            <p:cNvSpPr/>
            <p:nvPr/>
          </p:nvSpPr>
          <p:spPr>
            <a:xfrm>
              <a:off x="893926" y="1968995"/>
              <a:ext cx="5860472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0F8C6-171F-10BD-4D86-68FDEFE3E0F5}"/>
                </a:ext>
              </a:extLst>
            </p:cNvPr>
            <p:cNvSpPr txBox="1"/>
            <p:nvPr/>
          </p:nvSpPr>
          <p:spPr>
            <a:xfrm rot="21579382">
              <a:off x="1548697" y="2323373"/>
              <a:ext cx="45558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GENERIC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systems that both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conserve energy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and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dissipate entropy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333AFA-55E0-06C1-0AA3-8EEA95A73CD5}"/>
              </a:ext>
            </a:extLst>
          </p:cNvPr>
          <p:cNvGrpSpPr/>
          <p:nvPr/>
        </p:nvGrpSpPr>
        <p:grpSpPr>
          <a:xfrm>
            <a:off x="3055978" y="2397798"/>
            <a:ext cx="4031226" cy="1523510"/>
            <a:chOff x="1659876" y="1968995"/>
            <a:chExt cx="4328572" cy="1523510"/>
          </a:xfrm>
        </p:grpSpPr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9DB021A7-169E-087C-CA50-E61EA6557130}"/>
                </a:ext>
              </a:extLst>
            </p:cNvPr>
            <p:cNvSpPr/>
            <p:nvPr/>
          </p:nvSpPr>
          <p:spPr>
            <a:xfrm>
              <a:off x="1659876" y="1968995"/>
              <a:ext cx="4328572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97EE3C-5408-E683-1265-C1F912C0D659}"/>
                </a:ext>
              </a:extLst>
            </p:cNvPr>
            <p:cNvSpPr txBox="1"/>
            <p:nvPr/>
          </p:nvSpPr>
          <p:spPr>
            <a:xfrm rot="21579382">
              <a:off x="2076662" y="2323373"/>
              <a:ext cx="34998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Asymptotic-preserving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integrators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multiscale systems</a:t>
              </a:r>
              <a:endParaRPr lang="en-GB" sz="2000" dirty="0">
                <a:solidFill>
                  <a:srgbClr val="C00000"/>
                </a:solidFill>
                <a:latin typeface="Trade Gothic Next Cond" panose="020B05060403030200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B1543F-AD44-CCE4-28BC-FDE6C6197BB3}"/>
              </a:ext>
            </a:extLst>
          </p:cNvPr>
          <p:cNvSpPr txBox="1"/>
          <p:nvPr/>
        </p:nvSpPr>
        <p:spPr>
          <a:xfrm>
            <a:off x="0" y="4013266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From the </a:t>
            </a:r>
            <a:r>
              <a:rPr lang="en-GB" sz="2400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future</a:t>
            </a:r>
            <a:r>
              <a:rPr lang="en-GB" sz="2400" dirty="0">
                <a:solidFill>
                  <a:srgbClr val="002147"/>
                </a:solidFill>
                <a:latin typeface="Palatino Linotype" panose="02040502050505030304" pitchFamily="18" charset="0"/>
              </a:rPr>
              <a:t>…?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C62F2F-B163-DBB2-DA86-3A1FFF607266}"/>
              </a:ext>
            </a:extLst>
          </p:cNvPr>
          <p:cNvGrpSpPr/>
          <p:nvPr/>
        </p:nvGrpSpPr>
        <p:grpSpPr>
          <a:xfrm>
            <a:off x="1067485" y="4211122"/>
            <a:ext cx="2672472" cy="1429572"/>
            <a:chOff x="2389365" y="2015964"/>
            <a:chExt cx="2869596" cy="1429572"/>
          </a:xfrm>
        </p:grpSpPr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02D49CA5-73FE-3760-BB7D-58502A9EAF6C}"/>
                </a:ext>
              </a:extLst>
            </p:cNvPr>
            <p:cNvSpPr/>
            <p:nvPr/>
          </p:nvSpPr>
          <p:spPr>
            <a:xfrm>
              <a:off x="2389365" y="2015964"/>
              <a:ext cx="2869596" cy="1429572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1ACE77-B313-9E23-9D23-C201C1E4DD37}"/>
                </a:ext>
              </a:extLst>
            </p:cNvPr>
            <p:cNvSpPr txBox="1"/>
            <p:nvPr/>
          </p:nvSpPr>
          <p:spPr>
            <a:xfrm rot="21579382">
              <a:off x="2946854" y="2323373"/>
              <a:ext cx="17594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Viscoelastic / Oldroyd-B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fluids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FF7087-61D4-2AD2-576B-26DCDB9697A7}"/>
              </a:ext>
            </a:extLst>
          </p:cNvPr>
          <p:cNvGrpSpPr/>
          <p:nvPr/>
        </p:nvGrpSpPr>
        <p:grpSpPr>
          <a:xfrm>
            <a:off x="3883792" y="4386118"/>
            <a:ext cx="4204934" cy="1523510"/>
            <a:chOff x="1412406" y="1968995"/>
            <a:chExt cx="4515093" cy="1523510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18B4E778-0060-B4A7-DF0B-0A1AE8BB1424}"/>
                </a:ext>
              </a:extLst>
            </p:cNvPr>
            <p:cNvSpPr/>
            <p:nvPr/>
          </p:nvSpPr>
          <p:spPr>
            <a:xfrm>
              <a:off x="1412406" y="1968995"/>
              <a:ext cx="4515093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E386A0-28A2-59C3-90BB-14480F62F5A3}"/>
                </a:ext>
              </a:extLst>
            </p:cNvPr>
            <p:cNvSpPr txBox="1"/>
            <p:nvPr/>
          </p:nvSpPr>
          <p:spPr>
            <a:xfrm rot="21579382">
              <a:off x="1995906" y="2323373"/>
              <a:ext cx="3352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Structure-preserving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methods for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BVPs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with 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non-zero BCs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459D82-3E90-0174-1429-1273C81170BD}"/>
              </a:ext>
            </a:extLst>
          </p:cNvPr>
          <p:cNvGrpSpPr/>
          <p:nvPr/>
        </p:nvGrpSpPr>
        <p:grpSpPr>
          <a:xfrm>
            <a:off x="8452045" y="4110719"/>
            <a:ext cx="2848080" cy="1523510"/>
            <a:chOff x="2295084" y="1968995"/>
            <a:chExt cx="3058157" cy="1523510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6C8E01CD-FB32-9229-671D-41A534242EA2}"/>
                </a:ext>
              </a:extLst>
            </p:cNvPr>
            <p:cNvSpPr/>
            <p:nvPr/>
          </p:nvSpPr>
          <p:spPr>
            <a:xfrm>
              <a:off x="2295084" y="1968995"/>
              <a:ext cx="3058157" cy="1523510"/>
            </a:xfrm>
            <a:prstGeom prst="cloud">
              <a:avLst/>
            </a:prstGeom>
            <a:solidFill>
              <a:srgbClr val="FFF2CD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55D69D-AF1B-AD66-4173-13F07ED23D97}"/>
                </a:ext>
              </a:extLst>
            </p:cNvPr>
            <p:cNvSpPr txBox="1"/>
            <p:nvPr/>
          </p:nvSpPr>
          <p:spPr>
            <a:xfrm rot="21579382">
              <a:off x="2682015" y="2323373"/>
              <a:ext cx="22891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Geometric PDEs </a:t>
              </a:r>
              <a:r>
                <a:rPr lang="en-GB" sz="2000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/ Numerical</a:t>
              </a:r>
              <a:r>
                <a:rPr lang="en-GB" sz="2000" b="1" dirty="0">
                  <a:solidFill>
                    <a:srgbClr val="C00000"/>
                  </a:solidFill>
                  <a:latin typeface="Trade Gothic Next Cond" panose="020B0506040303020004" pitchFamily="34" charset="0"/>
                </a:rPr>
                <a:t> relativity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638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05ECCBA-C4E7-FE23-23D0-F00F349CDB7D}"/>
              </a:ext>
            </a:extLst>
          </p:cNvPr>
          <p:cNvSpPr txBox="1"/>
          <p:nvPr/>
        </p:nvSpPr>
        <p:spPr>
          <a:xfrm>
            <a:off x="3198471" y="3013501"/>
            <a:ext cx="5795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Interested in </a:t>
            </a:r>
            <a:r>
              <a:rPr lang="en-GB" sz="4800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anything</a:t>
            </a:r>
            <a:r>
              <a:rPr lang="en-GB" sz="4800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! </a:t>
            </a:r>
            <a:r>
              <a:rPr lang="en-GB" sz="4800" dirty="0">
                <a:solidFill>
                  <a:srgbClr val="C00000"/>
                </a:solidFill>
                <a:latin typeface="Trade Gothic Next Cond" panose="020B0506040303020004" pitchFamily="34" charset="0"/>
                <a:sym typeface="Wingdings" panose="05000000000000000000" pitchFamily="2" charset="2"/>
              </a:rPr>
              <a:t></a:t>
            </a:r>
            <a:endParaRPr lang="en-GB" sz="4800" b="1" dirty="0">
              <a:solidFill>
                <a:srgbClr val="C00000"/>
              </a:solidFill>
              <a:latin typeface="Trade Gothic Next Cond" panose="020B0506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808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4D2FBB46-5BF6-008C-3013-622F0FFC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86AF7-F869-8EE9-1EDF-5E7886122729}"/>
              </a:ext>
            </a:extLst>
          </p:cNvPr>
          <p:cNvSpPr txBox="1"/>
          <p:nvPr/>
        </p:nvSpPr>
        <p:spPr>
          <a:xfrm>
            <a:off x="619760" y="2999351"/>
            <a:ext cx="9042400" cy="1384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THANKS!</a:t>
            </a:r>
            <a:endParaRPr lang="en-GB" sz="2400" dirty="0">
              <a:solidFill>
                <a:schemeClr val="bg1"/>
              </a:solidFill>
              <a:latin typeface="Sabon Next LT" panose="020B0502040204020203" pitchFamily="2" charset="0"/>
              <a:cs typeface="Sabon Next LT" panose="020B0502040204020203" pitchFamily="2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Sabon Next LT" panose="020B0502040204020203" pitchFamily="2" charset="0"/>
                <a:cs typeface="Sabon Next LT" panose="020B0502040204020203" pitchFamily="2" charset="0"/>
              </a:rPr>
              <a:t>borisandrews.github.io</a:t>
            </a:r>
            <a:endParaRPr lang="en-GB" sz="3600" dirty="0">
              <a:solidFill>
                <a:schemeClr val="bg1"/>
              </a:solidFill>
              <a:latin typeface="Trade Gothic Next HvyCd" panose="020B09060403030200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Sabon Next LT" panose="020B0502040204020203" pitchFamily="2" charset="0"/>
                <a:cs typeface="Sabon Next LT" panose="020B0502040204020203" pitchFamily="2" charset="0"/>
              </a:rPr>
              <a:t>boris.andrews@maths.ox.ac.uk</a:t>
            </a:r>
          </a:p>
        </p:txBody>
      </p:sp>
    </p:spTree>
    <p:extLst>
      <p:ext uri="{BB962C8B-B14F-4D97-AF65-F5344CB8AC3E}">
        <p14:creationId xmlns:p14="http://schemas.microsoft.com/office/powerpoint/2010/main" val="282466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B9A4-CD22-55C2-0CDE-29E4D79BD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0FB647E9-87C9-8B32-4ED8-3CFFB50A1F92}"/>
              </a:ext>
            </a:extLst>
          </p:cNvPr>
          <p:cNvSpPr/>
          <p:nvPr/>
        </p:nvSpPr>
        <p:spPr>
          <a:xfrm>
            <a:off x="9723925" y="1217060"/>
            <a:ext cx="2018212" cy="899711"/>
          </a:xfrm>
          <a:custGeom>
            <a:avLst/>
            <a:gdLst>
              <a:gd name="connsiteX0" fmla="*/ 3068126 w 2018212"/>
              <a:gd name="connsiteY0" fmla="*/ 922087 h 899711"/>
              <a:gd name="connsiteX1" fmla="*/ 2447653 w 2018212"/>
              <a:gd name="connsiteY1" fmla="*/ 827082 h 899711"/>
              <a:gd name="connsiteX2" fmla="*/ 1801854 w 2018212"/>
              <a:gd name="connsiteY2" fmla="*/ 728200 h 899711"/>
              <a:gd name="connsiteX3" fmla="*/ 878181 w 2018212"/>
              <a:gd name="connsiteY3" fmla="*/ 895909 h 899711"/>
              <a:gd name="connsiteX4" fmla="*/ 118640 w 2018212"/>
              <a:gd name="connsiteY4" fmla="*/ 238225 h 899711"/>
              <a:gd name="connsiteX5" fmla="*/ 1091236 w 2018212"/>
              <a:gd name="connsiteY5" fmla="*/ 1492 h 899711"/>
              <a:gd name="connsiteX6" fmla="*/ 1978025 w 2018212"/>
              <a:gd name="connsiteY6" fmla="*/ 575545 h 899711"/>
              <a:gd name="connsiteX7" fmla="*/ 2501273 w 2018212"/>
              <a:gd name="connsiteY7" fmla="*/ 741885 h 899711"/>
              <a:gd name="connsiteX8" fmla="*/ 3068126 w 2018212"/>
              <a:gd name="connsiteY8" fmla="*/ 922087 h 89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899711" fill="none" extrusionOk="0">
                <a:moveTo>
                  <a:pt x="3068126" y="922087"/>
                </a:moveTo>
                <a:cubicBezTo>
                  <a:pt x="2932983" y="932012"/>
                  <a:pt x="2691944" y="859760"/>
                  <a:pt x="2447653" y="827082"/>
                </a:cubicBezTo>
                <a:cubicBezTo>
                  <a:pt x="2203362" y="794404"/>
                  <a:pt x="1932661" y="747303"/>
                  <a:pt x="1801854" y="728200"/>
                </a:cubicBezTo>
                <a:cubicBezTo>
                  <a:pt x="1550782" y="843508"/>
                  <a:pt x="1262296" y="929774"/>
                  <a:pt x="878181" y="895909"/>
                </a:cubicBezTo>
                <a:cubicBezTo>
                  <a:pt x="235073" y="815038"/>
                  <a:pt x="-119583" y="547133"/>
                  <a:pt x="118640" y="238225"/>
                </a:cubicBezTo>
                <a:cubicBezTo>
                  <a:pt x="266905" y="56485"/>
                  <a:pt x="715302" y="-46527"/>
                  <a:pt x="1091236" y="1492"/>
                </a:cubicBezTo>
                <a:cubicBezTo>
                  <a:pt x="1765139" y="87592"/>
                  <a:pt x="2132592" y="299418"/>
                  <a:pt x="1978025" y="575545"/>
                </a:cubicBezTo>
                <a:cubicBezTo>
                  <a:pt x="2095684" y="614145"/>
                  <a:pt x="2279932" y="651592"/>
                  <a:pt x="2501273" y="741885"/>
                </a:cubicBezTo>
                <a:cubicBezTo>
                  <a:pt x="2722614" y="832178"/>
                  <a:pt x="2814340" y="845621"/>
                  <a:pt x="3068126" y="922087"/>
                </a:cubicBezTo>
                <a:close/>
              </a:path>
              <a:path w="2018212" h="899711" stroke="0" extrusionOk="0">
                <a:moveTo>
                  <a:pt x="3068126" y="922087"/>
                </a:moveTo>
                <a:cubicBezTo>
                  <a:pt x="2873849" y="911000"/>
                  <a:pt x="2709646" y="884310"/>
                  <a:pt x="2472978" y="830960"/>
                </a:cubicBezTo>
                <a:cubicBezTo>
                  <a:pt x="2236310" y="777610"/>
                  <a:pt x="1968241" y="748830"/>
                  <a:pt x="1801854" y="728200"/>
                </a:cubicBezTo>
                <a:cubicBezTo>
                  <a:pt x="1567512" y="793039"/>
                  <a:pt x="1241211" y="957835"/>
                  <a:pt x="878181" y="895909"/>
                </a:cubicBezTo>
                <a:cubicBezTo>
                  <a:pt x="194066" y="852450"/>
                  <a:pt x="-164522" y="579861"/>
                  <a:pt x="118640" y="238225"/>
                </a:cubicBezTo>
                <a:cubicBezTo>
                  <a:pt x="279055" y="92918"/>
                  <a:pt x="681795" y="-4255"/>
                  <a:pt x="1091236" y="1492"/>
                </a:cubicBezTo>
                <a:cubicBezTo>
                  <a:pt x="1658502" y="566"/>
                  <a:pt x="2168458" y="302478"/>
                  <a:pt x="1978025" y="575545"/>
                </a:cubicBezTo>
                <a:cubicBezTo>
                  <a:pt x="2248575" y="631080"/>
                  <a:pt x="2357304" y="688178"/>
                  <a:pt x="2533977" y="752281"/>
                </a:cubicBezTo>
                <a:cubicBezTo>
                  <a:pt x="2710650" y="816385"/>
                  <a:pt x="2899746" y="872440"/>
                  <a:pt x="3068126" y="922087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65971924">
                  <a:prstGeom prst="wedgeEllipseCallout">
                    <a:avLst>
                      <a:gd name="adj1" fmla="val 102022"/>
                      <a:gd name="adj2" fmla="val 52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WHAT HAVE YOU DONE?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2306-3ECB-87C5-37B6-2FE79BA209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CD153-3256-6F1E-DAAE-30AE5A88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8473440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0. KEY FINDINGS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(TL;DR…)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53D5400B-BC70-9876-06FE-FDE3F0A529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61558349-3296-B5CC-74D6-3901BE81F3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BF74D3-450C-D462-6177-9324B27BE8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4183C105-BF74-6B02-82C0-9DCC6524744D}"/>
              </a:ext>
            </a:extLst>
          </p:cNvPr>
          <p:cNvSpPr/>
          <p:nvPr/>
        </p:nvSpPr>
        <p:spPr>
          <a:xfrm>
            <a:off x="9723925" y="3112188"/>
            <a:ext cx="2018212" cy="905411"/>
          </a:xfrm>
          <a:custGeom>
            <a:avLst/>
            <a:gdLst>
              <a:gd name="connsiteX0" fmla="*/ 3146029 w 2018212"/>
              <a:gd name="connsiteY0" fmla="*/ 168551 h 905411"/>
              <a:gd name="connsiteX1" fmla="*/ 2591114 w 2018212"/>
              <a:gd name="connsiteY1" fmla="*/ 286487 h 905411"/>
              <a:gd name="connsiteX2" fmla="*/ 2013549 w 2018212"/>
              <a:gd name="connsiteY2" fmla="*/ 409236 h 905411"/>
              <a:gd name="connsiteX3" fmla="*/ 1049843 w 2018212"/>
              <a:gd name="connsiteY3" fmla="*/ 905042 h 905411"/>
              <a:gd name="connsiteX4" fmla="*/ 44141 w 2018212"/>
              <a:gd name="connsiteY4" fmla="*/ 585134 h 905411"/>
              <a:gd name="connsiteX5" fmla="*/ 925632 w 2018212"/>
              <a:gd name="connsiteY5" fmla="*/ 1550 h 905411"/>
              <a:gd name="connsiteX6" fmla="*/ 1904112 w 2018212"/>
              <a:gd name="connsiteY6" fmla="*/ 243598 h 905411"/>
              <a:gd name="connsiteX7" fmla="*/ 2500232 w 2018212"/>
              <a:gd name="connsiteY7" fmla="*/ 207575 h 905411"/>
              <a:gd name="connsiteX8" fmla="*/ 3146029 w 2018212"/>
              <a:gd name="connsiteY8" fmla="*/ 168551 h 90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905411" fill="none" extrusionOk="0">
                <a:moveTo>
                  <a:pt x="3146029" y="168551"/>
                </a:moveTo>
                <a:cubicBezTo>
                  <a:pt x="2956140" y="233020"/>
                  <a:pt x="2854090" y="230351"/>
                  <a:pt x="2591114" y="286487"/>
                </a:cubicBezTo>
                <a:cubicBezTo>
                  <a:pt x="2328138" y="342623"/>
                  <a:pt x="2253607" y="357885"/>
                  <a:pt x="2013549" y="409236"/>
                </a:cubicBezTo>
                <a:cubicBezTo>
                  <a:pt x="2094907" y="653980"/>
                  <a:pt x="1617195" y="905606"/>
                  <a:pt x="1049843" y="905042"/>
                </a:cubicBezTo>
                <a:cubicBezTo>
                  <a:pt x="580349" y="929059"/>
                  <a:pt x="207948" y="800910"/>
                  <a:pt x="44141" y="585134"/>
                </a:cubicBezTo>
                <a:cubicBezTo>
                  <a:pt x="-150201" y="329821"/>
                  <a:pt x="374951" y="66621"/>
                  <a:pt x="925632" y="1550"/>
                </a:cubicBezTo>
                <a:cubicBezTo>
                  <a:pt x="1334666" y="15267"/>
                  <a:pt x="1704749" y="50664"/>
                  <a:pt x="1904112" y="243598"/>
                </a:cubicBezTo>
                <a:cubicBezTo>
                  <a:pt x="2046756" y="209886"/>
                  <a:pt x="2353014" y="214911"/>
                  <a:pt x="2500232" y="207575"/>
                </a:cubicBezTo>
                <a:cubicBezTo>
                  <a:pt x="2647450" y="200240"/>
                  <a:pt x="2940457" y="152868"/>
                  <a:pt x="3146029" y="168551"/>
                </a:cubicBezTo>
                <a:close/>
              </a:path>
              <a:path w="2018212" h="905411" stroke="0" extrusionOk="0">
                <a:moveTo>
                  <a:pt x="3146029" y="168551"/>
                </a:moveTo>
                <a:cubicBezTo>
                  <a:pt x="2991365" y="196959"/>
                  <a:pt x="2708491" y="261846"/>
                  <a:pt x="2568464" y="291300"/>
                </a:cubicBezTo>
                <a:cubicBezTo>
                  <a:pt x="2428437" y="320755"/>
                  <a:pt x="2250828" y="377561"/>
                  <a:pt x="2013549" y="409236"/>
                </a:cubicBezTo>
                <a:cubicBezTo>
                  <a:pt x="2018190" y="567619"/>
                  <a:pt x="1646534" y="909198"/>
                  <a:pt x="1049843" y="905042"/>
                </a:cubicBezTo>
                <a:cubicBezTo>
                  <a:pt x="549212" y="939396"/>
                  <a:pt x="185362" y="769363"/>
                  <a:pt x="44141" y="585134"/>
                </a:cubicBezTo>
                <a:cubicBezTo>
                  <a:pt x="-20506" y="310538"/>
                  <a:pt x="251297" y="111789"/>
                  <a:pt x="925632" y="1550"/>
                </a:cubicBezTo>
                <a:cubicBezTo>
                  <a:pt x="1360472" y="-12716"/>
                  <a:pt x="1719336" y="74307"/>
                  <a:pt x="1904112" y="243598"/>
                </a:cubicBezTo>
                <a:cubicBezTo>
                  <a:pt x="2173285" y="243172"/>
                  <a:pt x="2393526" y="200526"/>
                  <a:pt x="2525071" y="206075"/>
                </a:cubicBezTo>
                <a:cubicBezTo>
                  <a:pt x="2656616" y="211623"/>
                  <a:pt x="2949872" y="195803"/>
                  <a:pt x="3146029" y="16855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860121958">
                  <a:prstGeom prst="wedgeEllipseCallout">
                    <a:avLst>
                      <a:gd name="adj1" fmla="val 105882"/>
                      <a:gd name="adj2" fmla="val -3138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HOW DOES THAT WORK?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2F008A-4E1B-0580-D38D-E90232D3EA13}"/>
              </a:ext>
            </a:extLst>
          </p:cNvPr>
          <p:cNvSpPr txBox="1"/>
          <p:nvPr/>
        </p:nvSpPr>
        <p:spPr>
          <a:xfrm>
            <a:off x="3410592" y="1343749"/>
            <a:ext cx="618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Introduced a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framework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for modifies a given integrator to preserve any* chosen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conservation/dissipation law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D5231224-B3B9-2846-6403-0A6351939907}"/>
              </a:ext>
            </a:extLst>
          </p:cNvPr>
          <p:cNvSpPr/>
          <p:nvPr/>
        </p:nvSpPr>
        <p:spPr>
          <a:xfrm>
            <a:off x="427737" y="4616437"/>
            <a:ext cx="2018212" cy="865584"/>
          </a:xfrm>
          <a:custGeom>
            <a:avLst/>
            <a:gdLst>
              <a:gd name="connsiteX0" fmla="*/ -1076090 w 2018212"/>
              <a:gd name="connsiteY0" fmla="*/ -26781 h 865584"/>
              <a:gd name="connsiteX1" fmla="*/ -468775 w 2018212"/>
              <a:gd name="connsiteY1" fmla="*/ 63432 h 865584"/>
              <a:gd name="connsiteX2" fmla="*/ 216070 w 2018212"/>
              <a:gd name="connsiteY2" fmla="*/ 165162 h 865584"/>
              <a:gd name="connsiteX3" fmla="*/ 1130375 w 2018212"/>
              <a:gd name="connsiteY3" fmla="*/ 3136 h 865584"/>
              <a:gd name="connsiteX4" fmla="*/ 1899639 w 2018212"/>
              <a:gd name="connsiteY4" fmla="*/ 636341 h 865584"/>
              <a:gd name="connsiteX5" fmla="*/ 933101 w 2018212"/>
              <a:gd name="connsiteY5" fmla="*/ 864354 h 865584"/>
              <a:gd name="connsiteX6" fmla="*/ 40058 w 2018212"/>
              <a:gd name="connsiteY6" fmla="*/ 312061 h 865584"/>
              <a:gd name="connsiteX7" fmla="*/ -529177 w 2018212"/>
              <a:gd name="connsiteY7" fmla="*/ 139252 h 865584"/>
              <a:gd name="connsiteX8" fmla="*/ -1076090 w 2018212"/>
              <a:gd name="connsiteY8" fmla="*/ -26781 h 86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865584" fill="none" extrusionOk="0">
                <a:moveTo>
                  <a:pt x="-1076090" y="-26781"/>
                </a:moveTo>
                <a:cubicBezTo>
                  <a:pt x="-891303" y="31183"/>
                  <a:pt x="-758760" y="5592"/>
                  <a:pt x="-468775" y="63432"/>
                </a:cubicBezTo>
                <a:cubicBezTo>
                  <a:pt x="-178790" y="121272"/>
                  <a:pt x="58557" y="124689"/>
                  <a:pt x="216070" y="165162"/>
                </a:cubicBezTo>
                <a:cubicBezTo>
                  <a:pt x="454441" y="25577"/>
                  <a:pt x="722616" y="-50260"/>
                  <a:pt x="1130375" y="3136"/>
                </a:cubicBezTo>
                <a:cubicBezTo>
                  <a:pt x="1922587" y="16302"/>
                  <a:pt x="2249934" y="435453"/>
                  <a:pt x="1899639" y="636341"/>
                </a:cubicBezTo>
                <a:cubicBezTo>
                  <a:pt x="1733032" y="806840"/>
                  <a:pt x="1324602" y="867466"/>
                  <a:pt x="933101" y="864354"/>
                </a:cubicBezTo>
                <a:cubicBezTo>
                  <a:pt x="322255" y="854664"/>
                  <a:pt x="-147160" y="638063"/>
                  <a:pt x="40058" y="312061"/>
                </a:cubicBezTo>
                <a:cubicBezTo>
                  <a:pt x="-127616" y="289587"/>
                  <a:pt x="-353641" y="210730"/>
                  <a:pt x="-529177" y="139252"/>
                </a:cubicBezTo>
                <a:cubicBezTo>
                  <a:pt x="-704713" y="67774"/>
                  <a:pt x="-904345" y="25235"/>
                  <a:pt x="-1076090" y="-26781"/>
                </a:cubicBezTo>
                <a:close/>
              </a:path>
              <a:path w="2018212" h="865584" stroke="0" extrusionOk="0">
                <a:moveTo>
                  <a:pt x="-1076090" y="-26781"/>
                </a:moveTo>
                <a:cubicBezTo>
                  <a:pt x="-884338" y="10771"/>
                  <a:pt x="-670292" y="37583"/>
                  <a:pt x="-442932" y="67271"/>
                </a:cubicBezTo>
                <a:cubicBezTo>
                  <a:pt x="-215572" y="96959"/>
                  <a:pt x="-33715" y="157822"/>
                  <a:pt x="216070" y="165162"/>
                </a:cubicBezTo>
                <a:cubicBezTo>
                  <a:pt x="464067" y="48005"/>
                  <a:pt x="815181" y="-36695"/>
                  <a:pt x="1130375" y="3136"/>
                </a:cubicBezTo>
                <a:cubicBezTo>
                  <a:pt x="1891194" y="103793"/>
                  <a:pt x="2230765" y="390045"/>
                  <a:pt x="1899639" y="636341"/>
                </a:cubicBezTo>
                <a:cubicBezTo>
                  <a:pt x="1746565" y="761497"/>
                  <a:pt x="1341529" y="876427"/>
                  <a:pt x="933101" y="864354"/>
                </a:cubicBezTo>
                <a:cubicBezTo>
                  <a:pt x="263490" y="845322"/>
                  <a:pt x="-127080" y="531385"/>
                  <a:pt x="40058" y="312061"/>
                </a:cubicBezTo>
                <a:cubicBezTo>
                  <a:pt x="-84197" y="278386"/>
                  <a:pt x="-324431" y="176755"/>
                  <a:pt x="-484532" y="152805"/>
                </a:cubicBezTo>
                <a:cubicBezTo>
                  <a:pt x="-644633" y="128855"/>
                  <a:pt x="-955404" y="41763"/>
                  <a:pt x="-1076090" y="-2678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74189094">
                  <a:prstGeom prst="wedgeEllipseCallout">
                    <a:avLst>
                      <a:gd name="adj1" fmla="val -103319"/>
                      <a:gd name="adj2" fmla="val -5309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WHY SHOULD I CARE?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2835127-A0EC-F520-5856-F3071CFC58C3}"/>
              </a:ext>
            </a:extLst>
          </p:cNvPr>
          <p:cNvSpPr/>
          <p:nvPr/>
        </p:nvSpPr>
        <p:spPr>
          <a:xfrm>
            <a:off x="427737" y="1986514"/>
            <a:ext cx="2018212" cy="905411"/>
          </a:xfrm>
          <a:custGeom>
            <a:avLst/>
            <a:gdLst>
              <a:gd name="connsiteX0" fmla="*/ -1107776 w 2018212"/>
              <a:gd name="connsiteY0" fmla="*/ 784846 h 905411"/>
              <a:gd name="connsiteX1" fmla="*/ -559815 w 2018212"/>
              <a:gd name="connsiteY1" fmla="*/ 654030 h 905411"/>
              <a:gd name="connsiteX2" fmla="*/ 10511 w 2018212"/>
              <a:gd name="connsiteY2" fmla="*/ 517875 h 905411"/>
              <a:gd name="connsiteX3" fmla="*/ 957837 w 2018212"/>
              <a:gd name="connsiteY3" fmla="*/ 584 h 905411"/>
              <a:gd name="connsiteX4" fmla="*/ 1958187 w 2018212"/>
              <a:gd name="connsiteY4" fmla="*/ 298898 h 905411"/>
              <a:gd name="connsiteX5" fmla="*/ 1104417 w 2018212"/>
              <a:gd name="connsiteY5" fmla="*/ 903387 h 905411"/>
              <a:gd name="connsiteX6" fmla="*/ 137643 w 2018212"/>
              <a:gd name="connsiteY6" fmla="*/ 680949 h 905411"/>
              <a:gd name="connsiteX7" fmla="*/ -460158 w 2018212"/>
              <a:gd name="connsiteY7" fmla="*/ 730820 h 905411"/>
              <a:gd name="connsiteX8" fmla="*/ -1107776 w 2018212"/>
              <a:gd name="connsiteY8" fmla="*/ 784846 h 90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905411" fill="none" extrusionOk="0">
                <a:moveTo>
                  <a:pt x="-1107776" y="784846"/>
                </a:moveTo>
                <a:cubicBezTo>
                  <a:pt x="-939363" y="719006"/>
                  <a:pt x="-828736" y="695307"/>
                  <a:pt x="-559815" y="654030"/>
                </a:cubicBezTo>
                <a:cubicBezTo>
                  <a:pt x="-290894" y="612753"/>
                  <a:pt x="-198262" y="550488"/>
                  <a:pt x="10511" y="517875"/>
                </a:cubicBezTo>
                <a:cubicBezTo>
                  <a:pt x="-3573" y="214996"/>
                  <a:pt x="283330" y="91032"/>
                  <a:pt x="957837" y="584"/>
                </a:cubicBezTo>
                <a:cubicBezTo>
                  <a:pt x="1379938" y="20520"/>
                  <a:pt x="1813878" y="115752"/>
                  <a:pt x="1958187" y="298898"/>
                </a:cubicBezTo>
                <a:cubicBezTo>
                  <a:pt x="2147131" y="697874"/>
                  <a:pt x="1850085" y="915899"/>
                  <a:pt x="1104417" y="903387"/>
                </a:cubicBezTo>
                <a:cubicBezTo>
                  <a:pt x="719767" y="968312"/>
                  <a:pt x="330958" y="820169"/>
                  <a:pt x="137643" y="680949"/>
                </a:cubicBezTo>
                <a:cubicBezTo>
                  <a:pt x="-145648" y="676258"/>
                  <a:pt x="-240626" y="690108"/>
                  <a:pt x="-460158" y="730820"/>
                </a:cubicBezTo>
                <a:cubicBezTo>
                  <a:pt x="-679690" y="771532"/>
                  <a:pt x="-977339" y="768498"/>
                  <a:pt x="-1107776" y="784846"/>
                </a:cubicBezTo>
                <a:close/>
              </a:path>
              <a:path w="2018212" h="905411" stroke="0" extrusionOk="0">
                <a:moveTo>
                  <a:pt x="-1107776" y="784846"/>
                </a:moveTo>
                <a:cubicBezTo>
                  <a:pt x="-899466" y="730652"/>
                  <a:pt x="-701637" y="677734"/>
                  <a:pt x="-537450" y="648691"/>
                </a:cubicBezTo>
                <a:cubicBezTo>
                  <a:pt x="-373263" y="619648"/>
                  <a:pt x="-177996" y="552495"/>
                  <a:pt x="10511" y="517875"/>
                </a:cubicBezTo>
                <a:cubicBezTo>
                  <a:pt x="-115422" y="174526"/>
                  <a:pt x="456499" y="90522"/>
                  <a:pt x="957837" y="584"/>
                </a:cubicBezTo>
                <a:cubicBezTo>
                  <a:pt x="1368955" y="10365"/>
                  <a:pt x="1813503" y="100547"/>
                  <a:pt x="1958187" y="298898"/>
                </a:cubicBezTo>
                <a:cubicBezTo>
                  <a:pt x="2243387" y="577901"/>
                  <a:pt x="1731313" y="953200"/>
                  <a:pt x="1104417" y="903387"/>
                </a:cubicBezTo>
                <a:cubicBezTo>
                  <a:pt x="739057" y="920755"/>
                  <a:pt x="350120" y="796742"/>
                  <a:pt x="137643" y="680949"/>
                </a:cubicBezTo>
                <a:cubicBezTo>
                  <a:pt x="-22309" y="695438"/>
                  <a:pt x="-361532" y="702725"/>
                  <a:pt x="-485067" y="732898"/>
                </a:cubicBezTo>
                <a:cubicBezTo>
                  <a:pt x="-608602" y="763071"/>
                  <a:pt x="-841630" y="740462"/>
                  <a:pt x="-1107776" y="78484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860121958">
                  <a:prstGeom prst="wedgeEllipseCallout">
                    <a:avLst>
                      <a:gd name="adj1" fmla="val -104889"/>
                      <a:gd name="adj2" fmla="val 3668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HOW NOVEL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IS THIS?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616FE4-E2D8-DB47-AB7F-BCB534B9A4DE}"/>
              </a:ext>
            </a:extLst>
          </p:cNvPr>
          <p:cNvSpPr txBox="1"/>
          <p:nvPr/>
        </p:nvSpPr>
        <p:spPr>
          <a:xfrm>
            <a:off x="2618082" y="4310565"/>
            <a:ext cx="7530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Structure-preserving integrators: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Give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greater qualitative accuracy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, especially at long durations</a:t>
            </a:r>
            <a:endParaRPr lang="en-GB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Are often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more reliable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, in terms of e.g. existence of solutions</a:t>
            </a:r>
          </a:p>
          <a:p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And our framework is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simple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,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general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and often the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only real way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to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preserve certain structures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for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certain systems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CE3C774-FA72-11A0-A958-9C7B8F25820F}"/>
              </a:ext>
            </a:extLst>
          </p:cNvPr>
          <p:cNvSpPr txBox="1"/>
          <p:nvPr/>
        </p:nvSpPr>
        <p:spPr>
          <a:xfrm>
            <a:off x="2618082" y="2138080"/>
            <a:ext cx="873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Reproduces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existing schemes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Allows us to tackle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new problems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FD11EC-F313-E0F1-CB64-08A8F9E80710}"/>
              </a:ext>
            </a:extLst>
          </p:cNvPr>
          <p:cNvGrpSpPr/>
          <p:nvPr/>
        </p:nvGrpSpPr>
        <p:grpSpPr>
          <a:xfrm>
            <a:off x="2618082" y="5195215"/>
            <a:ext cx="7478095" cy="586582"/>
            <a:chOff x="2618082" y="5195215"/>
            <a:chExt cx="7478095" cy="586582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451644A-951A-5777-9B6D-2C56B36CB0E3}"/>
                </a:ext>
              </a:extLst>
            </p:cNvPr>
            <p:cNvSpPr/>
            <p:nvPr/>
          </p:nvSpPr>
          <p:spPr>
            <a:xfrm>
              <a:off x="2618082" y="5488181"/>
              <a:ext cx="7420221" cy="293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E1094DE-C1A6-9ED9-1B93-18F76AE71C5E}"/>
                </a:ext>
              </a:extLst>
            </p:cNvPr>
            <p:cNvSpPr/>
            <p:nvPr/>
          </p:nvSpPr>
          <p:spPr>
            <a:xfrm>
              <a:off x="6700752" y="5195215"/>
              <a:ext cx="3395425" cy="580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77E8DAE-E62D-A7C8-DB7C-0512D24EFB1A}"/>
              </a:ext>
            </a:extLst>
          </p:cNvPr>
          <p:cNvSpPr/>
          <p:nvPr/>
        </p:nvSpPr>
        <p:spPr>
          <a:xfrm>
            <a:off x="5833665" y="5160783"/>
            <a:ext cx="941785" cy="580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FEB2B1-06E1-7CD2-8001-7C4DDDBFE948}"/>
              </a:ext>
            </a:extLst>
          </p:cNvPr>
          <p:cNvGrpSpPr/>
          <p:nvPr/>
        </p:nvGrpSpPr>
        <p:grpSpPr>
          <a:xfrm>
            <a:off x="2303627" y="3122146"/>
            <a:ext cx="6538093" cy="978325"/>
            <a:chOff x="2303627" y="3122146"/>
            <a:chExt cx="6538093" cy="97832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888C60-2ECF-5ECE-5387-FAC796B05EE3}"/>
                </a:ext>
              </a:extLst>
            </p:cNvPr>
            <p:cNvSpPr/>
            <p:nvPr/>
          </p:nvSpPr>
          <p:spPr>
            <a:xfrm rot="10800000" flipV="1">
              <a:off x="2303627" y="3122146"/>
              <a:ext cx="6538093" cy="978325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6596E-C3DB-6CA7-CC60-E82809A97A25}"/>
                </a:ext>
              </a:extLst>
            </p:cNvPr>
            <p:cNvSpPr txBox="1"/>
            <p:nvPr/>
          </p:nvSpPr>
          <p:spPr>
            <a:xfrm>
              <a:off x="3458356" y="3278312"/>
              <a:ext cx="4228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Mimic </a:t>
              </a:r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continuous-level proofs </a:t>
              </a:r>
              <a:r>
                <a:rPr lang="en-GB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of these </a:t>
              </a:r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structures</a:t>
              </a:r>
              <a:r>
                <a:rPr lang="en-GB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,</a:t>
              </a:r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 </a:t>
              </a:r>
              <a:r>
                <a:rPr lang="en-GB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on the </a:t>
              </a:r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discrete level</a:t>
              </a:r>
              <a:endParaRPr lang="en-GB" dirty="0">
                <a:solidFill>
                  <a:schemeClr val="bg1"/>
                </a:solidFill>
                <a:latin typeface="Palatino Linotype" panose="02040502050505030304" pitchFamily="18" charset="0"/>
                <a:cs typeface="Sabon Next LT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15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B099B-9D4B-8737-8E8B-D489D5BFF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1D1BAA00-083A-9691-0215-3FB68096061A}"/>
              </a:ext>
            </a:extLst>
          </p:cNvPr>
          <p:cNvSpPr/>
          <p:nvPr/>
        </p:nvSpPr>
        <p:spPr>
          <a:xfrm>
            <a:off x="9723925" y="1217060"/>
            <a:ext cx="2018212" cy="899711"/>
          </a:xfrm>
          <a:custGeom>
            <a:avLst/>
            <a:gdLst>
              <a:gd name="connsiteX0" fmla="*/ 3068126 w 2018212"/>
              <a:gd name="connsiteY0" fmla="*/ 922087 h 899711"/>
              <a:gd name="connsiteX1" fmla="*/ 2447653 w 2018212"/>
              <a:gd name="connsiteY1" fmla="*/ 827082 h 899711"/>
              <a:gd name="connsiteX2" fmla="*/ 1801854 w 2018212"/>
              <a:gd name="connsiteY2" fmla="*/ 728200 h 899711"/>
              <a:gd name="connsiteX3" fmla="*/ 878181 w 2018212"/>
              <a:gd name="connsiteY3" fmla="*/ 895909 h 899711"/>
              <a:gd name="connsiteX4" fmla="*/ 118640 w 2018212"/>
              <a:gd name="connsiteY4" fmla="*/ 238225 h 899711"/>
              <a:gd name="connsiteX5" fmla="*/ 1091236 w 2018212"/>
              <a:gd name="connsiteY5" fmla="*/ 1492 h 899711"/>
              <a:gd name="connsiteX6" fmla="*/ 1978025 w 2018212"/>
              <a:gd name="connsiteY6" fmla="*/ 575545 h 899711"/>
              <a:gd name="connsiteX7" fmla="*/ 2501273 w 2018212"/>
              <a:gd name="connsiteY7" fmla="*/ 741885 h 899711"/>
              <a:gd name="connsiteX8" fmla="*/ 3068126 w 2018212"/>
              <a:gd name="connsiteY8" fmla="*/ 922087 h 89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899711" fill="none" extrusionOk="0">
                <a:moveTo>
                  <a:pt x="3068126" y="922087"/>
                </a:moveTo>
                <a:cubicBezTo>
                  <a:pt x="2932983" y="932012"/>
                  <a:pt x="2691944" y="859760"/>
                  <a:pt x="2447653" y="827082"/>
                </a:cubicBezTo>
                <a:cubicBezTo>
                  <a:pt x="2203362" y="794404"/>
                  <a:pt x="1932661" y="747303"/>
                  <a:pt x="1801854" y="728200"/>
                </a:cubicBezTo>
                <a:cubicBezTo>
                  <a:pt x="1550782" y="843508"/>
                  <a:pt x="1262296" y="929774"/>
                  <a:pt x="878181" y="895909"/>
                </a:cubicBezTo>
                <a:cubicBezTo>
                  <a:pt x="235073" y="815038"/>
                  <a:pt x="-119583" y="547133"/>
                  <a:pt x="118640" y="238225"/>
                </a:cubicBezTo>
                <a:cubicBezTo>
                  <a:pt x="266905" y="56485"/>
                  <a:pt x="715302" y="-46527"/>
                  <a:pt x="1091236" y="1492"/>
                </a:cubicBezTo>
                <a:cubicBezTo>
                  <a:pt x="1765139" y="87592"/>
                  <a:pt x="2132592" y="299418"/>
                  <a:pt x="1978025" y="575545"/>
                </a:cubicBezTo>
                <a:cubicBezTo>
                  <a:pt x="2095684" y="614145"/>
                  <a:pt x="2279932" y="651592"/>
                  <a:pt x="2501273" y="741885"/>
                </a:cubicBezTo>
                <a:cubicBezTo>
                  <a:pt x="2722614" y="832178"/>
                  <a:pt x="2814340" y="845621"/>
                  <a:pt x="3068126" y="922087"/>
                </a:cubicBezTo>
                <a:close/>
              </a:path>
              <a:path w="2018212" h="899711" stroke="0" extrusionOk="0">
                <a:moveTo>
                  <a:pt x="3068126" y="922087"/>
                </a:moveTo>
                <a:cubicBezTo>
                  <a:pt x="2873849" y="911000"/>
                  <a:pt x="2709646" y="884310"/>
                  <a:pt x="2472978" y="830960"/>
                </a:cubicBezTo>
                <a:cubicBezTo>
                  <a:pt x="2236310" y="777610"/>
                  <a:pt x="1968241" y="748830"/>
                  <a:pt x="1801854" y="728200"/>
                </a:cubicBezTo>
                <a:cubicBezTo>
                  <a:pt x="1567512" y="793039"/>
                  <a:pt x="1241211" y="957835"/>
                  <a:pt x="878181" y="895909"/>
                </a:cubicBezTo>
                <a:cubicBezTo>
                  <a:pt x="194066" y="852450"/>
                  <a:pt x="-164522" y="579861"/>
                  <a:pt x="118640" y="238225"/>
                </a:cubicBezTo>
                <a:cubicBezTo>
                  <a:pt x="279055" y="92918"/>
                  <a:pt x="681795" y="-4255"/>
                  <a:pt x="1091236" y="1492"/>
                </a:cubicBezTo>
                <a:cubicBezTo>
                  <a:pt x="1658502" y="566"/>
                  <a:pt x="2168458" y="302478"/>
                  <a:pt x="1978025" y="575545"/>
                </a:cubicBezTo>
                <a:cubicBezTo>
                  <a:pt x="2248575" y="631080"/>
                  <a:pt x="2357304" y="688178"/>
                  <a:pt x="2533977" y="752281"/>
                </a:cubicBezTo>
                <a:cubicBezTo>
                  <a:pt x="2710650" y="816385"/>
                  <a:pt x="2899746" y="872440"/>
                  <a:pt x="3068126" y="922087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65971924">
                  <a:prstGeom prst="wedgeEllipseCallout">
                    <a:avLst>
                      <a:gd name="adj1" fmla="val 102022"/>
                      <a:gd name="adj2" fmla="val 52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WHAT HAVE YOU DONE?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744BE-6B35-A44A-6FD6-37C31B8602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"/>
            <a:ext cx="12192000" cy="1016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45B78-F215-BF82-3A83-CCC90CAA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8473440" cy="1016000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0. KEY FINDINGS </a:t>
            </a:r>
            <a:r>
              <a:rPr lang="en-GB" sz="3600" i="1" dirty="0">
                <a:solidFill>
                  <a:schemeClr val="bg1"/>
                </a:solidFill>
                <a:latin typeface="Trade Gothic Next HvyCd" panose="020B0906040303020004" pitchFamily="34" charset="0"/>
              </a:rPr>
              <a:t>(TL;DR…)</a:t>
            </a:r>
          </a:p>
        </p:txBody>
      </p:sp>
      <p:pic>
        <p:nvPicPr>
          <p:cNvPr id="7" name="Content Placeholder 6" descr="A blue and white logo&#10;&#10;Description automatically generated">
            <a:extLst>
              <a:ext uri="{FF2B5EF4-FFF2-40B4-BE49-F238E27FC236}">
                <a16:creationId xmlns:a16="http://schemas.microsoft.com/office/drawing/2014/main" id="{566DA1E8-8465-AC5C-A999-C4912F99C7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9" y="2"/>
            <a:ext cx="995681" cy="1010324"/>
          </a:xfr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329381F0-B062-5AA2-6ABB-11DDABF7B2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01568"/>
            <a:ext cx="1714429" cy="5187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AF3630B-1576-4856-75D3-E80938247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00388"/>
            <a:ext cx="12192000" cy="45719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7A694054-0656-D5CB-0487-6BB2EE88F19C}"/>
              </a:ext>
            </a:extLst>
          </p:cNvPr>
          <p:cNvSpPr/>
          <p:nvPr/>
        </p:nvSpPr>
        <p:spPr>
          <a:xfrm>
            <a:off x="9723925" y="3112188"/>
            <a:ext cx="2018212" cy="905411"/>
          </a:xfrm>
          <a:custGeom>
            <a:avLst/>
            <a:gdLst>
              <a:gd name="connsiteX0" fmla="*/ 3146029 w 2018212"/>
              <a:gd name="connsiteY0" fmla="*/ 168551 h 905411"/>
              <a:gd name="connsiteX1" fmla="*/ 2591114 w 2018212"/>
              <a:gd name="connsiteY1" fmla="*/ 286487 h 905411"/>
              <a:gd name="connsiteX2" fmla="*/ 2013549 w 2018212"/>
              <a:gd name="connsiteY2" fmla="*/ 409236 h 905411"/>
              <a:gd name="connsiteX3" fmla="*/ 1049843 w 2018212"/>
              <a:gd name="connsiteY3" fmla="*/ 905042 h 905411"/>
              <a:gd name="connsiteX4" fmla="*/ 44141 w 2018212"/>
              <a:gd name="connsiteY4" fmla="*/ 585134 h 905411"/>
              <a:gd name="connsiteX5" fmla="*/ 925632 w 2018212"/>
              <a:gd name="connsiteY5" fmla="*/ 1550 h 905411"/>
              <a:gd name="connsiteX6" fmla="*/ 1904112 w 2018212"/>
              <a:gd name="connsiteY6" fmla="*/ 243598 h 905411"/>
              <a:gd name="connsiteX7" fmla="*/ 2500232 w 2018212"/>
              <a:gd name="connsiteY7" fmla="*/ 207575 h 905411"/>
              <a:gd name="connsiteX8" fmla="*/ 3146029 w 2018212"/>
              <a:gd name="connsiteY8" fmla="*/ 168551 h 90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905411" fill="none" extrusionOk="0">
                <a:moveTo>
                  <a:pt x="3146029" y="168551"/>
                </a:moveTo>
                <a:cubicBezTo>
                  <a:pt x="2956140" y="233020"/>
                  <a:pt x="2854090" y="230351"/>
                  <a:pt x="2591114" y="286487"/>
                </a:cubicBezTo>
                <a:cubicBezTo>
                  <a:pt x="2328138" y="342623"/>
                  <a:pt x="2253607" y="357885"/>
                  <a:pt x="2013549" y="409236"/>
                </a:cubicBezTo>
                <a:cubicBezTo>
                  <a:pt x="2094907" y="653980"/>
                  <a:pt x="1617195" y="905606"/>
                  <a:pt x="1049843" y="905042"/>
                </a:cubicBezTo>
                <a:cubicBezTo>
                  <a:pt x="580349" y="929059"/>
                  <a:pt x="207948" y="800910"/>
                  <a:pt x="44141" y="585134"/>
                </a:cubicBezTo>
                <a:cubicBezTo>
                  <a:pt x="-150201" y="329821"/>
                  <a:pt x="374951" y="66621"/>
                  <a:pt x="925632" y="1550"/>
                </a:cubicBezTo>
                <a:cubicBezTo>
                  <a:pt x="1334666" y="15267"/>
                  <a:pt x="1704749" y="50664"/>
                  <a:pt x="1904112" y="243598"/>
                </a:cubicBezTo>
                <a:cubicBezTo>
                  <a:pt x="2046756" y="209886"/>
                  <a:pt x="2353014" y="214911"/>
                  <a:pt x="2500232" y="207575"/>
                </a:cubicBezTo>
                <a:cubicBezTo>
                  <a:pt x="2647450" y="200240"/>
                  <a:pt x="2940457" y="152868"/>
                  <a:pt x="3146029" y="168551"/>
                </a:cubicBezTo>
                <a:close/>
              </a:path>
              <a:path w="2018212" h="905411" stroke="0" extrusionOk="0">
                <a:moveTo>
                  <a:pt x="3146029" y="168551"/>
                </a:moveTo>
                <a:cubicBezTo>
                  <a:pt x="2991365" y="196959"/>
                  <a:pt x="2708491" y="261846"/>
                  <a:pt x="2568464" y="291300"/>
                </a:cubicBezTo>
                <a:cubicBezTo>
                  <a:pt x="2428437" y="320755"/>
                  <a:pt x="2250828" y="377561"/>
                  <a:pt x="2013549" y="409236"/>
                </a:cubicBezTo>
                <a:cubicBezTo>
                  <a:pt x="2018190" y="567619"/>
                  <a:pt x="1646534" y="909198"/>
                  <a:pt x="1049843" y="905042"/>
                </a:cubicBezTo>
                <a:cubicBezTo>
                  <a:pt x="549212" y="939396"/>
                  <a:pt x="185362" y="769363"/>
                  <a:pt x="44141" y="585134"/>
                </a:cubicBezTo>
                <a:cubicBezTo>
                  <a:pt x="-20506" y="310538"/>
                  <a:pt x="251297" y="111789"/>
                  <a:pt x="925632" y="1550"/>
                </a:cubicBezTo>
                <a:cubicBezTo>
                  <a:pt x="1360472" y="-12716"/>
                  <a:pt x="1719336" y="74307"/>
                  <a:pt x="1904112" y="243598"/>
                </a:cubicBezTo>
                <a:cubicBezTo>
                  <a:pt x="2173285" y="243172"/>
                  <a:pt x="2393526" y="200526"/>
                  <a:pt x="2525071" y="206075"/>
                </a:cubicBezTo>
                <a:cubicBezTo>
                  <a:pt x="2656616" y="211623"/>
                  <a:pt x="2949872" y="195803"/>
                  <a:pt x="3146029" y="16855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860121958">
                  <a:prstGeom prst="wedgeEllipseCallout">
                    <a:avLst>
                      <a:gd name="adj1" fmla="val 105882"/>
                      <a:gd name="adj2" fmla="val -3138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HOW DOES THAT WORK?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F0B298-A08D-CF1C-937C-82BA83F1612C}"/>
              </a:ext>
            </a:extLst>
          </p:cNvPr>
          <p:cNvSpPr txBox="1"/>
          <p:nvPr/>
        </p:nvSpPr>
        <p:spPr>
          <a:xfrm>
            <a:off x="3410592" y="1343749"/>
            <a:ext cx="618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Introduced a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framework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for modifies a given integrator to preserve any* chosen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conservation/dissipation law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7554F079-AC02-0638-93A5-40CD184FEADE}"/>
              </a:ext>
            </a:extLst>
          </p:cNvPr>
          <p:cNvSpPr/>
          <p:nvPr/>
        </p:nvSpPr>
        <p:spPr>
          <a:xfrm>
            <a:off x="427737" y="4616437"/>
            <a:ext cx="2018212" cy="865584"/>
          </a:xfrm>
          <a:custGeom>
            <a:avLst/>
            <a:gdLst>
              <a:gd name="connsiteX0" fmla="*/ -1076090 w 2018212"/>
              <a:gd name="connsiteY0" fmla="*/ -26781 h 865584"/>
              <a:gd name="connsiteX1" fmla="*/ -468775 w 2018212"/>
              <a:gd name="connsiteY1" fmla="*/ 63432 h 865584"/>
              <a:gd name="connsiteX2" fmla="*/ 216070 w 2018212"/>
              <a:gd name="connsiteY2" fmla="*/ 165162 h 865584"/>
              <a:gd name="connsiteX3" fmla="*/ 1130375 w 2018212"/>
              <a:gd name="connsiteY3" fmla="*/ 3136 h 865584"/>
              <a:gd name="connsiteX4" fmla="*/ 1899639 w 2018212"/>
              <a:gd name="connsiteY4" fmla="*/ 636341 h 865584"/>
              <a:gd name="connsiteX5" fmla="*/ 933101 w 2018212"/>
              <a:gd name="connsiteY5" fmla="*/ 864354 h 865584"/>
              <a:gd name="connsiteX6" fmla="*/ 40058 w 2018212"/>
              <a:gd name="connsiteY6" fmla="*/ 312061 h 865584"/>
              <a:gd name="connsiteX7" fmla="*/ -529177 w 2018212"/>
              <a:gd name="connsiteY7" fmla="*/ 139252 h 865584"/>
              <a:gd name="connsiteX8" fmla="*/ -1076090 w 2018212"/>
              <a:gd name="connsiteY8" fmla="*/ -26781 h 86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865584" fill="none" extrusionOk="0">
                <a:moveTo>
                  <a:pt x="-1076090" y="-26781"/>
                </a:moveTo>
                <a:cubicBezTo>
                  <a:pt x="-891303" y="31183"/>
                  <a:pt x="-758760" y="5592"/>
                  <a:pt x="-468775" y="63432"/>
                </a:cubicBezTo>
                <a:cubicBezTo>
                  <a:pt x="-178790" y="121272"/>
                  <a:pt x="58557" y="124689"/>
                  <a:pt x="216070" y="165162"/>
                </a:cubicBezTo>
                <a:cubicBezTo>
                  <a:pt x="454441" y="25577"/>
                  <a:pt x="722616" y="-50260"/>
                  <a:pt x="1130375" y="3136"/>
                </a:cubicBezTo>
                <a:cubicBezTo>
                  <a:pt x="1922587" y="16302"/>
                  <a:pt x="2249934" y="435453"/>
                  <a:pt x="1899639" y="636341"/>
                </a:cubicBezTo>
                <a:cubicBezTo>
                  <a:pt x="1733032" y="806840"/>
                  <a:pt x="1324602" y="867466"/>
                  <a:pt x="933101" y="864354"/>
                </a:cubicBezTo>
                <a:cubicBezTo>
                  <a:pt x="322255" y="854664"/>
                  <a:pt x="-147160" y="638063"/>
                  <a:pt x="40058" y="312061"/>
                </a:cubicBezTo>
                <a:cubicBezTo>
                  <a:pt x="-127616" y="289587"/>
                  <a:pt x="-353641" y="210730"/>
                  <a:pt x="-529177" y="139252"/>
                </a:cubicBezTo>
                <a:cubicBezTo>
                  <a:pt x="-704713" y="67774"/>
                  <a:pt x="-904345" y="25235"/>
                  <a:pt x="-1076090" y="-26781"/>
                </a:cubicBezTo>
                <a:close/>
              </a:path>
              <a:path w="2018212" h="865584" stroke="0" extrusionOk="0">
                <a:moveTo>
                  <a:pt x="-1076090" y="-26781"/>
                </a:moveTo>
                <a:cubicBezTo>
                  <a:pt x="-884338" y="10771"/>
                  <a:pt x="-670292" y="37583"/>
                  <a:pt x="-442932" y="67271"/>
                </a:cubicBezTo>
                <a:cubicBezTo>
                  <a:pt x="-215572" y="96959"/>
                  <a:pt x="-33715" y="157822"/>
                  <a:pt x="216070" y="165162"/>
                </a:cubicBezTo>
                <a:cubicBezTo>
                  <a:pt x="464067" y="48005"/>
                  <a:pt x="815181" y="-36695"/>
                  <a:pt x="1130375" y="3136"/>
                </a:cubicBezTo>
                <a:cubicBezTo>
                  <a:pt x="1891194" y="103793"/>
                  <a:pt x="2230765" y="390045"/>
                  <a:pt x="1899639" y="636341"/>
                </a:cubicBezTo>
                <a:cubicBezTo>
                  <a:pt x="1746565" y="761497"/>
                  <a:pt x="1341529" y="876427"/>
                  <a:pt x="933101" y="864354"/>
                </a:cubicBezTo>
                <a:cubicBezTo>
                  <a:pt x="263490" y="845322"/>
                  <a:pt x="-127080" y="531385"/>
                  <a:pt x="40058" y="312061"/>
                </a:cubicBezTo>
                <a:cubicBezTo>
                  <a:pt x="-84197" y="278386"/>
                  <a:pt x="-324431" y="176755"/>
                  <a:pt x="-484532" y="152805"/>
                </a:cubicBezTo>
                <a:cubicBezTo>
                  <a:pt x="-644633" y="128855"/>
                  <a:pt x="-955404" y="41763"/>
                  <a:pt x="-1076090" y="-2678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74189094">
                  <a:prstGeom prst="wedgeEllipseCallout">
                    <a:avLst>
                      <a:gd name="adj1" fmla="val -103319"/>
                      <a:gd name="adj2" fmla="val -5309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WHY SHOULD I CARE?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4D7FCEA1-8994-FB8B-CA69-3A9D5EDCDF7C}"/>
              </a:ext>
            </a:extLst>
          </p:cNvPr>
          <p:cNvSpPr/>
          <p:nvPr/>
        </p:nvSpPr>
        <p:spPr>
          <a:xfrm>
            <a:off x="427737" y="1986514"/>
            <a:ext cx="2018212" cy="905411"/>
          </a:xfrm>
          <a:custGeom>
            <a:avLst/>
            <a:gdLst>
              <a:gd name="connsiteX0" fmla="*/ -1107776 w 2018212"/>
              <a:gd name="connsiteY0" fmla="*/ 784846 h 905411"/>
              <a:gd name="connsiteX1" fmla="*/ -559815 w 2018212"/>
              <a:gd name="connsiteY1" fmla="*/ 654030 h 905411"/>
              <a:gd name="connsiteX2" fmla="*/ 10511 w 2018212"/>
              <a:gd name="connsiteY2" fmla="*/ 517875 h 905411"/>
              <a:gd name="connsiteX3" fmla="*/ 957837 w 2018212"/>
              <a:gd name="connsiteY3" fmla="*/ 584 h 905411"/>
              <a:gd name="connsiteX4" fmla="*/ 1958187 w 2018212"/>
              <a:gd name="connsiteY4" fmla="*/ 298898 h 905411"/>
              <a:gd name="connsiteX5" fmla="*/ 1104417 w 2018212"/>
              <a:gd name="connsiteY5" fmla="*/ 903387 h 905411"/>
              <a:gd name="connsiteX6" fmla="*/ 137643 w 2018212"/>
              <a:gd name="connsiteY6" fmla="*/ 680949 h 905411"/>
              <a:gd name="connsiteX7" fmla="*/ -460158 w 2018212"/>
              <a:gd name="connsiteY7" fmla="*/ 730820 h 905411"/>
              <a:gd name="connsiteX8" fmla="*/ -1107776 w 2018212"/>
              <a:gd name="connsiteY8" fmla="*/ 784846 h 90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212" h="905411" fill="none" extrusionOk="0">
                <a:moveTo>
                  <a:pt x="-1107776" y="784846"/>
                </a:moveTo>
                <a:cubicBezTo>
                  <a:pt x="-939363" y="719006"/>
                  <a:pt x="-828736" y="695307"/>
                  <a:pt x="-559815" y="654030"/>
                </a:cubicBezTo>
                <a:cubicBezTo>
                  <a:pt x="-290894" y="612753"/>
                  <a:pt x="-198262" y="550488"/>
                  <a:pt x="10511" y="517875"/>
                </a:cubicBezTo>
                <a:cubicBezTo>
                  <a:pt x="-3573" y="214996"/>
                  <a:pt x="283330" y="91032"/>
                  <a:pt x="957837" y="584"/>
                </a:cubicBezTo>
                <a:cubicBezTo>
                  <a:pt x="1379938" y="20520"/>
                  <a:pt x="1813878" y="115752"/>
                  <a:pt x="1958187" y="298898"/>
                </a:cubicBezTo>
                <a:cubicBezTo>
                  <a:pt x="2147131" y="697874"/>
                  <a:pt x="1850085" y="915899"/>
                  <a:pt x="1104417" y="903387"/>
                </a:cubicBezTo>
                <a:cubicBezTo>
                  <a:pt x="719767" y="968312"/>
                  <a:pt x="330958" y="820169"/>
                  <a:pt x="137643" y="680949"/>
                </a:cubicBezTo>
                <a:cubicBezTo>
                  <a:pt x="-145648" y="676258"/>
                  <a:pt x="-240626" y="690108"/>
                  <a:pt x="-460158" y="730820"/>
                </a:cubicBezTo>
                <a:cubicBezTo>
                  <a:pt x="-679690" y="771532"/>
                  <a:pt x="-977339" y="768498"/>
                  <a:pt x="-1107776" y="784846"/>
                </a:cubicBezTo>
                <a:close/>
              </a:path>
              <a:path w="2018212" h="905411" stroke="0" extrusionOk="0">
                <a:moveTo>
                  <a:pt x="-1107776" y="784846"/>
                </a:moveTo>
                <a:cubicBezTo>
                  <a:pt x="-899466" y="730652"/>
                  <a:pt x="-701637" y="677734"/>
                  <a:pt x="-537450" y="648691"/>
                </a:cubicBezTo>
                <a:cubicBezTo>
                  <a:pt x="-373263" y="619648"/>
                  <a:pt x="-177996" y="552495"/>
                  <a:pt x="10511" y="517875"/>
                </a:cubicBezTo>
                <a:cubicBezTo>
                  <a:pt x="-115422" y="174526"/>
                  <a:pt x="456499" y="90522"/>
                  <a:pt x="957837" y="584"/>
                </a:cubicBezTo>
                <a:cubicBezTo>
                  <a:pt x="1368955" y="10365"/>
                  <a:pt x="1813503" y="100547"/>
                  <a:pt x="1958187" y="298898"/>
                </a:cubicBezTo>
                <a:cubicBezTo>
                  <a:pt x="2243387" y="577901"/>
                  <a:pt x="1731313" y="953200"/>
                  <a:pt x="1104417" y="903387"/>
                </a:cubicBezTo>
                <a:cubicBezTo>
                  <a:pt x="739057" y="920755"/>
                  <a:pt x="350120" y="796742"/>
                  <a:pt x="137643" y="680949"/>
                </a:cubicBezTo>
                <a:cubicBezTo>
                  <a:pt x="-22309" y="695438"/>
                  <a:pt x="-361532" y="702725"/>
                  <a:pt x="-485067" y="732898"/>
                </a:cubicBezTo>
                <a:cubicBezTo>
                  <a:pt x="-608602" y="763071"/>
                  <a:pt x="-841630" y="740462"/>
                  <a:pt x="-1107776" y="78484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860121958">
                  <a:prstGeom prst="wedgeEllipseCallout">
                    <a:avLst>
                      <a:gd name="adj1" fmla="val -104889"/>
                      <a:gd name="adj2" fmla="val 3668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HOW NOVEL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Trade Gothic Next Cond" panose="020B0506040303020004" pitchFamily="34" charset="0"/>
              </a:rPr>
              <a:t>IS THIS?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C9D7276-0566-4F98-D3BD-C364D961B0B4}"/>
              </a:ext>
            </a:extLst>
          </p:cNvPr>
          <p:cNvSpPr txBox="1"/>
          <p:nvPr/>
        </p:nvSpPr>
        <p:spPr>
          <a:xfrm>
            <a:off x="2618082" y="4310565"/>
            <a:ext cx="7530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Structure-preserving integrators: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Give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greater qualitative accuracy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, especially at long durations</a:t>
            </a:r>
            <a:endParaRPr lang="en-GB" b="1" dirty="0">
              <a:solidFill>
                <a:srgbClr val="002147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Are often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more reliable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, in terms of e.g. existence of solutions</a:t>
            </a:r>
          </a:p>
          <a:p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And our framework is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simple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,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general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,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and often the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only real way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to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preserve certain structures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for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certain systems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854223-5FFA-394B-8E28-4CC2E5991CCA}"/>
              </a:ext>
            </a:extLst>
          </p:cNvPr>
          <p:cNvSpPr txBox="1"/>
          <p:nvPr/>
        </p:nvSpPr>
        <p:spPr>
          <a:xfrm>
            <a:off x="2618082" y="2138080"/>
            <a:ext cx="873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Reproduces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existing schemes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Allows us to tackle </a:t>
            </a:r>
            <a:r>
              <a:rPr lang="en-GB" b="1" dirty="0">
                <a:solidFill>
                  <a:srgbClr val="002147"/>
                </a:solidFill>
                <a:latin typeface="Palatino Linotype" panose="02040502050505030304" pitchFamily="18" charset="0"/>
              </a:rPr>
              <a:t>many </a:t>
            </a:r>
            <a:r>
              <a:rPr lang="en-GB" dirty="0">
                <a:solidFill>
                  <a:srgbClr val="002147"/>
                </a:solidFill>
                <a:latin typeface="Palatino Linotype" panose="02040502050505030304" pitchFamily="18" charset="0"/>
              </a:rPr>
              <a:t>new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F3BD06-4361-D2CE-C9C1-D6DE9FE64482}"/>
              </a:ext>
            </a:extLst>
          </p:cNvPr>
          <p:cNvGrpSpPr/>
          <p:nvPr/>
        </p:nvGrpSpPr>
        <p:grpSpPr>
          <a:xfrm>
            <a:off x="1768349" y="3085969"/>
            <a:ext cx="3887610" cy="1051717"/>
            <a:chOff x="1768349" y="3085969"/>
            <a:chExt cx="3887610" cy="10517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737449-8D47-035E-0F53-640E46B3A6C6}"/>
                </a:ext>
              </a:extLst>
            </p:cNvPr>
            <p:cNvGrpSpPr/>
            <p:nvPr/>
          </p:nvGrpSpPr>
          <p:grpSpPr>
            <a:xfrm>
              <a:off x="1768349" y="3085969"/>
              <a:ext cx="3887610" cy="1051717"/>
              <a:chOff x="1768349" y="3085969"/>
              <a:chExt cx="3887610" cy="10517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5A7D3E-A6BA-3D37-E2D8-6276AB3E753C}"/>
                  </a:ext>
                </a:extLst>
              </p:cNvPr>
              <p:cNvSpPr/>
              <p:nvPr/>
            </p:nvSpPr>
            <p:spPr>
              <a:xfrm rot="10800000">
                <a:off x="1768349" y="3125989"/>
                <a:ext cx="3155811" cy="970994"/>
              </a:xfrm>
              <a:prstGeom prst="rect">
                <a:avLst/>
              </a:prstGeom>
              <a:solidFill>
                <a:srgbClr val="0021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668862C-3BAA-4CFD-A4FA-7109A671C344}"/>
                  </a:ext>
                </a:extLst>
              </p:cNvPr>
              <p:cNvGrpSpPr/>
              <p:nvPr/>
            </p:nvGrpSpPr>
            <p:grpSpPr>
              <a:xfrm>
                <a:off x="4919360" y="3085969"/>
                <a:ext cx="736599" cy="1051717"/>
                <a:chOff x="3657601" y="3305170"/>
                <a:chExt cx="736599" cy="1049273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C8E9E0E-A6AD-F87E-BAE0-13EC3F2ADAAA}"/>
                    </a:ext>
                  </a:extLst>
                </p:cNvPr>
                <p:cNvSpPr/>
                <p:nvPr/>
              </p:nvSpPr>
              <p:spPr>
                <a:xfrm>
                  <a:off x="3657601" y="3476551"/>
                  <a:ext cx="285749" cy="706512"/>
                </a:xfrm>
                <a:prstGeom prst="rect">
                  <a:avLst/>
                </a:prstGeom>
                <a:solidFill>
                  <a:srgbClr val="00214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B9EB71D-7109-B9DD-37A9-5727FA9616AE}"/>
                    </a:ext>
                  </a:extLst>
                </p:cNvPr>
                <p:cNvSpPr/>
                <p:nvPr/>
              </p:nvSpPr>
              <p:spPr>
                <a:xfrm>
                  <a:off x="3840244" y="3552829"/>
                  <a:ext cx="553956" cy="553956"/>
                </a:xfrm>
                <a:prstGeom prst="ellipse">
                  <a:avLst/>
                </a:prstGeom>
                <a:solidFill>
                  <a:srgbClr val="00214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6AFC047-A69C-4CC4-CE2B-F22679E753ED}"/>
                    </a:ext>
                  </a:extLst>
                </p:cNvPr>
                <p:cNvSpPr/>
                <p:nvPr/>
              </p:nvSpPr>
              <p:spPr>
                <a:xfrm>
                  <a:off x="3657875" y="3305170"/>
                  <a:ext cx="349254" cy="3492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ADBE7D1E-C68B-FAD8-96B3-EF035A3D25BF}"/>
                    </a:ext>
                  </a:extLst>
                </p:cNvPr>
                <p:cNvSpPr/>
                <p:nvPr/>
              </p:nvSpPr>
              <p:spPr>
                <a:xfrm>
                  <a:off x="3657601" y="4005189"/>
                  <a:ext cx="349254" cy="3492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F65C1E-74DF-2705-93C7-86B113469DCE}"/>
                </a:ext>
              </a:extLst>
            </p:cNvPr>
            <p:cNvSpPr txBox="1"/>
            <p:nvPr/>
          </p:nvSpPr>
          <p:spPr>
            <a:xfrm>
              <a:off x="1912810" y="3278312"/>
              <a:ext cx="2920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Systematic introduction of</a:t>
              </a:r>
            </a:p>
            <a:p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auxiliary variables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53EBD4-3B04-AD2A-F494-E4036B8506C2}"/>
              </a:ext>
            </a:extLst>
          </p:cNvPr>
          <p:cNvGrpSpPr/>
          <p:nvPr/>
        </p:nvGrpSpPr>
        <p:grpSpPr>
          <a:xfrm>
            <a:off x="5894907" y="3043958"/>
            <a:ext cx="3391890" cy="1169824"/>
            <a:chOff x="5813070" y="3055519"/>
            <a:chExt cx="3391890" cy="11698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2A7CA6D-30AB-77C5-C1D2-F8D009912A1D}"/>
                </a:ext>
              </a:extLst>
            </p:cNvPr>
            <p:cNvGrpSpPr/>
            <p:nvPr/>
          </p:nvGrpSpPr>
          <p:grpSpPr>
            <a:xfrm>
              <a:off x="5813070" y="3055519"/>
              <a:ext cx="3391890" cy="1169824"/>
              <a:chOff x="5813070" y="3055519"/>
              <a:chExt cx="3391890" cy="11698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8497846-82C8-D402-5F2A-9D24FF0B46C0}"/>
                  </a:ext>
                </a:extLst>
              </p:cNvPr>
              <p:cNvSpPr/>
              <p:nvPr/>
            </p:nvSpPr>
            <p:spPr>
              <a:xfrm rot="10800000">
                <a:off x="5824716" y="3133885"/>
                <a:ext cx="3380244" cy="9746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B8E2A42-E674-5D74-A5F4-F5095D205B6C}"/>
                  </a:ext>
                </a:extLst>
              </p:cNvPr>
              <p:cNvGrpSpPr/>
              <p:nvPr/>
            </p:nvGrpSpPr>
            <p:grpSpPr>
              <a:xfrm>
                <a:off x="5813070" y="3055519"/>
                <a:ext cx="747971" cy="1169824"/>
                <a:chOff x="5813070" y="3055519"/>
                <a:chExt cx="747971" cy="1169824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5C0EC5D-11C5-0581-522E-FA8BD761B751}"/>
                    </a:ext>
                  </a:extLst>
                </p:cNvPr>
                <p:cNvGrpSpPr/>
                <p:nvPr/>
              </p:nvGrpSpPr>
              <p:grpSpPr>
                <a:xfrm>
                  <a:off x="5824442" y="3097536"/>
                  <a:ext cx="736599" cy="1051714"/>
                  <a:chOff x="4449233" y="3305169"/>
                  <a:chExt cx="736599" cy="1049273"/>
                </a:xfrm>
              </p:grpSpPr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2E7CC3AA-59EB-B48B-D9A9-ED773705B2A5}"/>
                      </a:ext>
                    </a:extLst>
                  </p:cNvPr>
                  <p:cNvSpPr/>
                  <p:nvPr/>
                </p:nvSpPr>
                <p:spPr>
                  <a:xfrm>
                    <a:off x="4449233" y="3476548"/>
                    <a:ext cx="285749" cy="70651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61629E54-E45C-3D94-7E5C-84FD10CD5845}"/>
                      </a:ext>
                    </a:extLst>
                  </p:cNvPr>
                  <p:cNvSpPr/>
                  <p:nvPr/>
                </p:nvSpPr>
                <p:spPr>
                  <a:xfrm>
                    <a:off x="4631876" y="3552826"/>
                    <a:ext cx="553956" cy="5539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EFB3E21A-F776-2BC7-2E35-F538DA579043}"/>
                      </a:ext>
                    </a:extLst>
                  </p:cNvPr>
                  <p:cNvSpPr/>
                  <p:nvPr/>
                </p:nvSpPr>
                <p:spPr>
                  <a:xfrm>
                    <a:off x="4449507" y="3305169"/>
                    <a:ext cx="349254" cy="349254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1286545C-B5F8-ABC0-1CE6-7FEE05F6CE2E}"/>
                      </a:ext>
                    </a:extLst>
                  </p:cNvPr>
                  <p:cNvSpPr/>
                  <p:nvPr/>
                </p:nvSpPr>
                <p:spPr>
                  <a:xfrm>
                    <a:off x="4449233" y="4005188"/>
                    <a:ext cx="349254" cy="349254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BA64C7C-F235-7CE6-6698-F86441C84876}"/>
                    </a:ext>
                  </a:extLst>
                </p:cNvPr>
                <p:cNvGrpSpPr/>
                <p:nvPr/>
              </p:nvGrpSpPr>
              <p:grpSpPr>
                <a:xfrm>
                  <a:off x="5813070" y="3055519"/>
                  <a:ext cx="360626" cy="1169824"/>
                  <a:chOff x="5813070" y="3055519"/>
                  <a:chExt cx="360626" cy="1169824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E20480C-CE44-1550-375B-BBBCB8B9890B}"/>
                      </a:ext>
                    </a:extLst>
                  </p:cNvPr>
                  <p:cNvSpPr/>
                  <p:nvPr/>
                </p:nvSpPr>
                <p:spPr>
                  <a:xfrm>
                    <a:off x="5813070" y="3055519"/>
                    <a:ext cx="349254" cy="783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78C44FD-3837-1AEC-72CA-913396F72043}"/>
                      </a:ext>
                    </a:extLst>
                  </p:cNvPr>
                  <p:cNvSpPr/>
                  <p:nvPr/>
                </p:nvSpPr>
                <p:spPr>
                  <a:xfrm>
                    <a:off x="5824442" y="4108544"/>
                    <a:ext cx="349254" cy="11679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69618-B9F8-9ED3-53C7-BBED789FF2A7}"/>
                </a:ext>
              </a:extLst>
            </p:cNvPr>
            <p:cNvSpPr txBox="1"/>
            <p:nvPr/>
          </p:nvSpPr>
          <p:spPr>
            <a:xfrm>
              <a:off x="7245192" y="3293126"/>
              <a:ext cx="1829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Finite elements</a:t>
              </a:r>
            </a:p>
            <a:p>
              <a:pPr algn="r"/>
              <a:r>
                <a:rPr lang="en-GB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in </a:t>
              </a:r>
              <a:r>
                <a:rPr lang="en-GB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Sabon Next LT" panose="02000500000000000000" pitchFamily="2" charset="0"/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8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split orient="vert"/>
      </p:transition>
    </mc:Choice>
    <mc:Fallback xmlns="">
      <p:transition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13655</TotalTime>
  <Words>4014</Words>
  <Application>Microsoft Office PowerPoint</Application>
  <PresentationFormat>Widescreen</PresentationFormat>
  <Paragraphs>513</Paragraphs>
  <Slides>74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Aptos</vt:lpstr>
      <vt:lpstr>Arial</vt:lpstr>
      <vt:lpstr>Calibri</vt:lpstr>
      <vt:lpstr>Calibri Light</vt:lpstr>
      <vt:lpstr>Cambria Math</vt:lpstr>
      <vt:lpstr>Palatino Linotype</vt:lpstr>
      <vt:lpstr>Sabon Next LT</vt:lpstr>
      <vt:lpstr>Trade Gothic Next Cond</vt:lpstr>
      <vt:lpstr>Trade Gothic Next HvyCd</vt:lpstr>
      <vt:lpstr>Wingdings</vt:lpstr>
      <vt:lpstr>Office Theme</vt:lpstr>
      <vt:lpstr>PowerPoint Presentation</vt:lpstr>
      <vt:lpstr>PowerPoint Presentation</vt:lpstr>
      <vt:lpstr>PowerPoint Presentation</vt:lpstr>
      <vt:lpstr>0. KEY FINDINGS (TL;DR…)</vt:lpstr>
      <vt:lpstr>0. KEY FINDINGS (TL;DR…)</vt:lpstr>
      <vt:lpstr>0. KEY FINDINGS (TL;DR…)</vt:lpstr>
      <vt:lpstr>0. KEY FINDINGS (TL;DR…)</vt:lpstr>
      <vt:lpstr>0. KEY FINDINGS (TL;DR…)</vt:lpstr>
      <vt:lpstr>0. KEY FINDINGS (TL;DR…)</vt:lpstr>
      <vt:lpstr>PowerPoint Presentation</vt:lpstr>
      <vt:lpstr>1. FINITE ELEMENTS IN TIME (FET)</vt:lpstr>
      <vt:lpstr>1. FINITE ELEMENTS IN TIME (FET)</vt:lpstr>
      <vt:lpstr>1. FINITE ELEMENTS IN TIME (FET)</vt:lpstr>
      <vt:lpstr>PowerPoint Presentation</vt:lpstr>
      <vt:lpstr>2. EXAMPLE (BBM)</vt:lpstr>
      <vt:lpstr>2. EXAMPLE (BBM)</vt:lpstr>
      <vt:lpstr>2. EXAMPLE (BBM)</vt:lpstr>
      <vt:lpstr>2. EXAMPLE (BBM)</vt:lpstr>
      <vt:lpstr>2. EXAMPLE (BBM)</vt:lpstr>
      <vt:lpstr>2. EXAMPLE (BBM)</vt:lpstr>
      <vt:lpstr>2. EXAMPLE (BBM)</vt:lpstr>
      <vt:lpstr>2. EXAMPLE (BBM)</vt:lpstr>
      <vt:lpstr>PowerPoint Presentation</vt:lpstr>
      <vt:lpstr>PowerPoint Presentation</vt:lpstr>
      <vt:lpstr>PowerPoint Presentation</vt:lpstr>
      <vt:lpstr>2. EXAMPLE (BBM) | 1. TIMESTEPPING DEFINITION</vt:lpstr>
      <vt:lpstr>2. EXAMPLE (BBM) | 1. TIMESTEPPING DEFINITION</vt:lpstr>
      <vt:lpstr>2. EXAMPLE (BBM) | 1. TIMESTEPPING DEFINITION</vt:lpstr>
      <vt:lpstr>2. EXAMPLE (BBM) | 1. TIMESTEPPING DEFINITION</vt:lpstr>
      <vt:lpstr>2. EXAMPLE (BBM) | 1. TIMESTEPPING DEFINITION</vt:lpstr>
      <vt:lpstr>2. EXAMPLE (BBM) | 1. TIMESTEPPING DEFINITION</vt:lpstr>
      <vt:lpstr>2. EXAMPLE (BBM) | 1. TIMESTEPPING DEFINITION</vt:lpstr>
      <vt:lpstr>2. EXAMPLE (BBM) | 1. TIMESTEPPING DEFINITION</vt:lpstr>
      <vt:lpstr>2. EXAMPLE (BBM) | 1. TIMESTEPPING DEFINITION</vt:lpstr>
      <vt:lpstr>2. EXAMPLE (BBM) | 1. TIMESTEPPING DEFINITION</vt:lpstr>
      <vt:lpstr>PowerPoint Presentation</vt:lpstr>
      <vt:lpstr>2. EXAMPLE (BBM) | 2. TEST FUNCTION IDENTIFICATION</vt:lpstr>
      <vt:lpstr>2. EXAMPLE (BBM) | 2. TEST FUNCTION IDENTIFICATION</vt:lpstr>
      <vt:lpstr>2. EXAMPLE (BBM) | 2. TEST FUNCTION IDENTIFICATION</vt:lpstr>
      <vt:lpstr>2. EXAMPLE (BBM) | 2. TEST FUNCTION IDENTIFICATION</vt:lpstr>
      <vt:lpstr>2. EXAMPLE (BBM) | 2. TEST FUNCTION IDENTIFICATION</vt:lpstr>
      <vt:lpstr>2. EXAMPLE (BBM) | 2. TEST FUNCTION IDENTIFICATION</vt:lpstr>
      <vt:lpstr>2. EXAMPLE (BBM) | 2. TEST FUNCTION IDENTIFICATION</vt:lpstr>
      <vt:lpstr>2. EXAMPLE (BBM) | 2. TEST FUNCTION IDENTIFICATION</vt:lpstr>
      <vt:lpstr>2. EXAMPLE (BBM) | 2. TEST FUNCTION IDENTIFICATION</vt:lpstr>
      <vt:lpstr>2. EXAMPLE (BBM) | 2. TEST FUNCTION IDENTIFICATION</vt:lpstr>
      <vt:lpstr>PowerPoint Presentation</vt:lpstr>
      <vt:lpstr>2. EXAMPLE (BBM) | 3. AV INTRODUCTION</vt:lpstr>
      <vt:lpstr>2. EXAMPLE (BBM) | 3. AV INTRODUCTION</vt:lpstr>
      <vt:lpstr>2. EXAMPLE (BBM) | 3. AV INTRODUCTION</vt:lpstr>
      <vt:lpstr>2. EXAMPLE (BBM) | 3. AV INTRODUCTION</vt:lpstr>
      <vt:lpstr>2. EXAMPLE (BBM) | 3. AV INTRODUCTION</vt:lpstr>
      <vt:lpstr>2. EXAMPLE (BBM) | 3. AV INTRODUCTION</vt:lpstr>
      <vt:lpstr>2. EXAMPLE (BBM) | 3. AV INTRODUCTION</vt:lpstr>
      <vt:lpstr>2. EXAMPLE (BBM) | 3. AV INTRODUCTION</vt:lpstr>
      <vt:lpstr>2. EXAMPLE (BBM) | 3. AV INTRODUCTION</vt:lpstr>
      <vt:lpstr>2. EXAMPLE (BBM) | 3. AV INTRODUCTION</vt:lpstr>
      <vt:lpstr>PowerPoint Presentation</vt:lpstr>
      <vt:lpstr>2. EXAMPLE (BBM) | 4. RHS MODIFICATION</vt:lpstr>
      <vt:lpstr>2. EXAMPLE (BBM) | 4. RHS MODIFICATION</vt:lpstr>
      <vt:lpstr>2. EXAMPLE (BBM) | 4. RHS MODIFICATION</vt:lpstr>
      <vt:lpstr>2. EXAMPLE (BBM) | 4. RHS MODIFICATION</vt:lpstr>
      <vt:lpstr>2. EXAMPLE (BBM) | 4. RHS MODIFICATION</vt:lpstr>
      <vt:lpstr>2. EXAMPLE (BBM) | 4. RHS MODIFICATION</vt:lpstr>
      <vt:lpstr>PowerPoint Presentation</vt:lpstr>
      <vt:lpstr>3. FRAMEWORK SUMMARY</vt:lpstr>
      <vt:lpstr>PowerPoint Presentation</vt:lpstr>
      <vt:lpstr>4. APPLICATIONS</vt:lpstr>
      <vt:lpstr>4. APPLICATIONS</vt:lpstr>
      <vt:lpstr>4. APPLICATIONS</vt:lpstr>
      <vt:lpstr>4. APPLICATIONS</vt:lpstr>
      <vt:lpstr>4. APPLICATIONS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Boris Andrews</dc:creator>
  <cp:lastModifiedBy>Boris Andrews</cp:lastModifiedBy>
  <cp:revision>152</cp:revision>
  <dcterms:created xsi:type="dcterms:W3CDTF">2024-01-25T16:08:53Z</dcterms:created>
  <dcterms:modified xsi:type="dcterms:W3CDTF">2025-03-04T20:03:52Z</dcterms:modified>
</cp:coreProperties>
</file>